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61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3F7F8"/>
    <a:srgbClr val="4F81BD"/>
    <a:srgbClr val="39A44A"/>
    <a:srgbClr val="FF9900"/>
    <a:srgbClr val="404040"/>
    <a:srgbClr val="002060"/>
    <a:srgbClr val="5B9BD5"/>
    <a:srgbClr val="B12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734" autoAdjust="0"/>
    <p:restoredTop sz="91361"/>
  </p:normalViewPr>
  <p:slideViewPr>
    <p:cSldViewPr snapToGrid="0">
      <p:cViewPr varScale="1">
        <p:scale>
          <a:sx n="116" d="100"/>
          <a:sy n="116" d="100"/>
        </p:scale>
        <p:origin x="3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AFF37-7CF1-467D-AEB4-71D5344C5150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2715A2-A4C8-45CD-B85F-40275EBAF1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834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11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02F097-103F-487D-9F2A-B5D2B1FD5A22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311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7601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7DBD04-5A1F-47F8-B014-FC29268E7E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B7DB169-213D-4F18-91E9-A41C35B28B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327195-E5F0-446B-BDFE-431F2FA78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D61F95-4390-4441-B9BE-1214570B2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4A214A-82A3-4A67-99D1-41A02448B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344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B7262A-1DD7-4370-80EB-355D90B96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F2F9BD2-F8D2-4246-AA5B-C79E611FF7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E0F8B7-2A85-46F5-9220-213D77577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D75324-82C1-4A14-A35A-68C1D9EE5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A7CC65-E18B-46F3-83EA-056AB3673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439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A311A62-AB87-42AD-9D87-B0A011C3E0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2915DAC-9C1C-4E79-8FD4-376A9A2237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69E544-A40C-444C-9DF5-0FAE71230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E5DE6C-3E6A-4925-A090-2F10BBBAE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971C0A-3467-46B2-890C-68F9681AC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956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F3ADDD-71E2-4AD5-99EE-639927A5F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624FB0-C94E-4072-9BEB-9BD419BFD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BDF8A7-AD28-43E9-926F-97A0F3A50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DBF6AC-E9FA-472E-BA0E-9DF8B3E7B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8D5826-7D15-437B-8D4F-68B74E269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479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970691-FE4B-4E97-8278-826BC1FAC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27DBD55-3325-4AB5-BA6F-9749606DF6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D7CB11-64FD-4736-9944-050AE850D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BA9FB0-2C4B-4FFB-990F-E770BBE8C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296CA6-8F50-4083-8EB4-4B080AF83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756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AE1702-D03F-41C9-A165-131A2BDFD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C9D6D2E-28EA-428F-90D0-314E6C7855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C2F18B7-D2ED-4AF7-938F-8B5A39E872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FA4D96-DCF9-4C8B-9D02-D481C1ADF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45D4042-A8EC-4E9D-B1CB-1F9ACAFF1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9482CA-1B40-4F06-8501-5710EDDF1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202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D0CA2D-6B4E-4704-B885-CB403E5E6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EB44DF0-7E7A-4D14-88A9-E9F41EC71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1C29A8D-DCF4-4100-AF2B-420409230E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CF60117-1EED-45C8-84CC-DC8DBB51D4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574925B-354B-4C3B-9555-357662C860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2EE1552-20C4-41AB-B96A-2C528E4A6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1D06477-86B2-4139-AFE0-09FFB74D6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9B641D2-AE04-426B-9B7F-748B16146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7929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E90B39-B554-4CED-80FC-FABC526EE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A816D76-16D8-451C-BB10-7B3CA61A4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4412AE0-E5A3-48A4-8522-186743FC3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B4ECC7-4C4A-41C2-B390-3BF74695D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50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9423F88-1B2B-4D94-969D-B03A9D27E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93CA0E3-681D-4A06-9365-2DC37E12F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D29FD7B-91F5-4750-AC9A-E1465E640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0799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D4FF34-81D4-48D9-98A1-625B1302A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98C36D-E26E-454D-9FC8-E4F2AE1D0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49C37ED-F3C6-4877-99EF-DD965A3DF8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DDAB1FF-A69C-4914-AB7C-BB3EA07E9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7227BC-A6DD-4BE2-BEB6-B6ED578C6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B71C1FB-CE60-4A63-A077-7734F7D78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178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FC3821-6E61-4155-A8DA-80C58AEF9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C69F386-AFA8-44DB-9BC7-2833D3ACA4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86B24AA-A35C-47E7-A473-859D8BDE4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A163B31-F2E0-452F-8E5E-935581093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670C84-1DBD-4861-9B29-FE13A4503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70AF08A-E635-4C44-BDF8-C6ACF4AF6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892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631689C-A431-4FDB-AC37-3AC05A375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590B1E2-8CED-4A53-8510-E46933477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8E269D-CCA6-41C9-BD75-46FF465D01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03DBC-6199-4802-BBB0-28A0F561FFB6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4E6FF8-4FDF-4DB9-8D3E-7466DE04E1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044481-154D-4A0C-A267-0960710104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254D8-7A6C-4355-8809-0F6A76C55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994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jpe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四角形: 角を丸くする 76">
            <a:extLst>
              <a:ext uri="{FF2B5EF4-FFF2-40B4-BE49-F238E27FC236}">
                <a16:creationId xmlns:a16="http://schemas.microsoft.com/office/drawing/2014/main" id="{8E6A2E48-2AEE-04F5-1F4E-A0273613782D}"/>
              </a:ext>
            </a:extLst>
          </p:cNvPr>
          <p:cNvSpPr/>
          <p:nvPr/>
        </p:nvSpPr>
        <p:spPr>
          <a:xfrm>
            <a:off x="7528064" y="3685498"/>
            <a:ext cx="4325964" cy="2084961"/>
          </a:xfrm>
          <a:prstGeom prst="roundRect">
            <a:avLst>
              <a:gd name="adj" fmla="val 4042"/>
            </a:avLst>
          </a:prstGeom>
          <a:noFill/>
          <a:ln w="28575">
            <a:solidFill>
              <a:srgbClr val="4F81BD">
                <a:alpha val="50000"/>
              </a:srgb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D45F1932-56F8-64EB-0F37-0D1E75348145}"/>
              </a:ext>
            </a:extLst>
          </p:cNvPr>
          <p:cNvSpPr/>
          <p:nvPr/>
        </p:nvSpPr>
        <p:spPr>
          <a:xfrm>
            <a:off x="277865" y="2456108"/>
            <a:ext cx="1080000" cy="1080000"/>
          </a:xfrm>
          <a:prstGeom prst="ellipse">
            <a:avLst/>
          </a:prstGeom>
          <a:solidFill>
            <a:srgbClr val="F3F7F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AD629A67-7290-D247-B9C5-C8284FB5EAF7}"/>
              </a:ext>
            </a:extLst>
          </p:cNvPr>
          <p:cNvSpPr/>
          <p:nvPr/>
        </p:nvSpPr>
        <p:spPr>
          <a:xfrm>
            <a:off x="277865" y="5638766"/>
            <a:ext cx="1080000" cy="1080000"/>
          </a:xfrm>
          <a:prstGeom prst="ellipse">
            <a:avLst/>
          </a:prstGeom>
          <a:solidFill>
            <a:srgbClr val="F3F7F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C7A845B4-DC89-2CC0-11BC-809CB7B66038}"/>
              </a:ext>
            </a:extLst>
          </p:cNvPr>
          <p:cNvSpPr/>
          <p:nvPr/>
        </p:nvSpPr>
        <p:spPr>
          <a:xfrm>
            <a:off x="277865" y="4577880"/>
            <a:ext cx="1080000" cy="1080000"/>
          </a:xfrm>
          <a:prstGeom prst="ellipse">
            <a:avLst/>
          </a:prstGeom>
          <a:solidFill>
            <a:srgbClr val="F3F7F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3C012FD0-D136-0B45-10C3-B3CE601F8E39}"/>
              </a:ext>
            </a:extLst>
          </p:cNvPr>
          <p:cNvSpPr/>
          <p:nvPr/>
        </p:nvSpPr>
        <p:spPr>
          <a:xfrm>
            <a:off x="277865" y="3516994"/>
            <a:ext cx="1080000" cy="1080000"/>
          </a:xfrm>
          <a:prstGeom prst="ellipse">
            <a:avLst/>
          </a:prstGeom>
          <a:solidFill>
            <a:srgbClr val="F3F7F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4932F923-3B37-4DA2-A64F-E73396810837}"/>
              </a:ext>
            </a:extLst>
          </p:cNvPr>
          <p:cNvSpPr/>
          <p:nvPr/>
        </p:nvSpPr>
        <p:spPr>
          <a:xfrm>
            <a:off x="974508" y="192166"/>
            <a:ext cx="6275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システム・ネットワーク監視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63AD82D-B815-4AA5-B389-DDB373F84E45}"/>
              </a:ext>
            </a:extLst>
          </p:cNvPr>
          <p:cNvSpPr/>
          <p:nvPr/>
        </p:nvSpPr>
        <p:spPr>
          <a:xfrm>
            <a:off x="-13149" y="6761481"/>
            <a:ext cx="12192000" cy="10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F09130A3-D7AA-4C1F-B7E2-F6231D79D410}"/>
              </a:ext>
            </a:extLst>
          </p:cNvPr>
          <p:cNvSpPr/>
          <p:nvPr/>
        </p:nvSpPr>
        <p:spPr>
          <a:xfrm>
            <a:off x="53268" y="6747621"/>
            <a:ext cx="1771319" cy="10772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Copyright© 2020</a:t>
            </a: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　</a:t>
            </a:r>
            <a:r>
              <a:rPr kumimoji="1" lang="en-US" altLang="ja-JP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  <a:cs typeface="Times New Roman" panose="02020603050405020304" pitchFamily="18" charset="0"/>
              </a:rPr>
              <a:t>TowerHeartSolutions</a:t>
            </a:r>
            <a:endParaRPr kumimoji="1" lang="ja-JP" altLang="en-US" sz="7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eiryo" panose="020B0604030504040204" pitchFamily="34" charset="-128"/>
              <a:ea typeface="Meiryo" panose="020B060403050404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711D6C8-4069-5048-7DC7-F25CB802E988}"/>
              </a:ext>
            </a:extLst>
          </p:cNvPr>
          <p:cNvSpPr/>
          <p:nvPr/>
        </p:nvSpPr>
        <p:spPr>
          <a:xfrm>
            <a:off x="1072274" y="44317"/>
            <a:ext cx="66684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100" normalizeH="0" noProof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導入事例</a:t>
            </a:r>
            <a:endParaRPr kumimoji="1" lang="ja-JP" altLang="en-US" sz="1200" b="1" i="0" u="none" strike="noStrike" kern="1200" cap="none" spc="100" normalizeH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4726A368-621D-47A3-9E6E-458A482B920F}"/>
              </a:ext>
            </a:extLst>
          </p:cNvPr>
          <p:cNvSpPr/>
          <p:nvPr/>
        </p:nvSpPr>
        <p:spPr>
          <a:xfrm flipV="1">
            <a:off x="277865" y="573518"/>
            <a:ext cx="11592000" cy="57600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60D6970-DB86-87D7-AA98-6C6EE33C70C7}"/>
              </a:ext>
            </a:extLst>
          </p:cNvPr>
          <p:cNvSpPr txBox="1"/>
          <p:nvPr/>
        </p:nvSpPr>
        <p:spPr>
          <a:xfrm>
            <a:off x="7901008" y="71832"/>
            <a:ext cx="3929210" cy="476726"/>
          </a:xfrm>
          <a:prstGeom prst="roundRect">
            <a:avLst/>
          </a:prstGeom>
          <a:solidFill>
            <a:srgbClr val="4F81BD">
              <a:alpha val="20000"/>
            </a:srgbClr>
          </a:solidFill>
        </p:spPr>
        <p:txBody>
          <a:bodyPr wrap="square" tIns="0" bIns="0" rtlCol="0">
            <a:spAutoFit/>
          </a:bodyPr>
          <a:lstStyle/>
          <a:p>
            <a:r>
              <a:rPr kumimoji="1" lang="ja-JP" altLang="en-US" sz="14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事例</a:t>
            </a:r>
            <a:r>
              <a:rPr kumimoji="1" lang="en-US" altLang="ja-JP" sz="14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No</a:t>
            </a:r>
            <a:r>
              <a:rPr lang="en-US" altLang="ja-JP" sz="14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.276</a:t>
            </a:r>
          </a:p>
          <a:p>
            <a:r>
              <a:rPr lang="ja-JP" altLang="en-US" sz="14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医療系製造会社（本社：東京）／売上</a:t>
            </a:r>
            <a:r>
              <a:rPr lang="en-US" altLang="ja-JP" sz="1400" b="1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600億</a:t>
            </a:r>
            <a:endParaRPr kumimoji="1" lang="ja-JP" altLang="en-US" sz="1400" b="1" dirty="0">
              <a:solidFill>
                <a:srgbClr val="40404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711B6A6-24BB-6282-FD11-E8EE7A4F2B74}"/>
              </a:ext>
            </a:extLst>
          </p:cNvPr>
          <p:cNvSpPr txBox="1"/>
          <p:nvPr/>
        </p:nvSpPr>
        <p:spPr>
          <a:xfrm>
            <a:off x="462538" y="748632"/>
            <a:ext cx="6056076" cy="1800339"/>
          </a:xfrm>
          <a:prstGeom prst="roundRect">
            <a:avLst/>
          </a:prstGeom>
          <a:solidFill>
            <a:srgbClr val="F3F7F8"/>
          </a:solidFill>
        </p:spPr>
        <p:txBody>
          <a:bodyPr wrap="square" lIns="72000" tIns="270000" rIns="72000" bIns="72000" rtlCol="0">
            <a:spAutoFit/>
          </a:bodyPr>
          <a:lstStyle/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kumimoji="1" lang="ja-JP" altLang="en-US" sz="14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データ連携基盤</a:t>
            </a:r>
            <a:r>
              <a:rPr kumimoji="1" lang="en-US" altLang="ja-JP" sz="14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(</a:t>
            </a:r>
            <a:r>
              <a:rPr kumimoji="1" lang="en" altLang="ja-JP" sz="14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EAI)</a:t>
            </a:r>
            <a:r>
              <a:rPr kumimoji="1" lang="ja-JP" altLang="en-US" sz="14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異常がメールで担当者へ通知されたが、</a:t>
            </a:r>
            <a:br>
              <a:rPr kumimoji="1" lang="en-US" altLang="ja-JP" sz="14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kumimoji="1" lang="ja-JP" altLang="en-US" sz="1400" b="1" dirty="0">
                <a:solidFill>
                  <a:srgbClr val="C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気付くのが遅れて出荷作業が大幅に遅延</a:t>
            </a:r>
            <a:r>
              <a:rPr kumimoji="1" lang="ja-JP" altLang="en-US" sz="14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。</a:t>
            </a:r>
            <a:r>
              <a:rPr kumimoji="1" lang="ja-JP" altLang="en-US" sz="1400" b="1" dirty="0">
                <a:solidFill>
                  <a:srgbClr val="C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出荷トラブル</a:t>
            </a:r>
            <a:r>
              <a:rPr kumimoji="1" lang="ja-JP" altLang="en-US" sz="14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になった。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kumimoji="1" lang="ja-JP" altLang="en-US" sz="14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緊急時に</a:t>
            </a:r>
            <a:r>
              <a:rPr kumimoji="1" lang="ja-JP" altLang="en-US" sz="1400" b="1" dirty="0">
                <a:solidFill>
                  <a:srgbClr val="C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確実に連絡＆敏速な対応がとれるよう</a:t>
            </a:r>
            <a:r>
              <a:rPr kumimoji="1" lang="ja-JP" altLang="en-US" sz="14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「メルコル」を採用。　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kumimoji="1" lang="ja-JP" altLang="en-US" sz="14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今回の障害を機に、基幹系のバッチや重要サーバ、ネットワーク監視も連携し、重要アラートの運用監視強化を実施。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10D1021F-BC34-2FCE-C10E-8EC093D9C559}"/>
              </a:ext>
            </a:extLst>
          </p:cNvPr>
          <p:cNvGrpSpPr/>
          <p:nvPr/>
        </p:nvGrpSpPr>
        <p:grpSpPr>
          <a:xfrm>
            <a:off x="343243" y="684994"/>
            <a:ext cx="1617751" cy="409783"/>
            <a:chOff x="545526" y="1170479"/>
            <a:chExt cx="1617751" cy="409783"/>
          </a:xfrm>
        </p:grpSpPr>
        <p:pic>
          <p:nvPicPr>
            <p:cNvPr id="9" name="図 8" descr="図形, 四角形&#10;&#10;自動的に生成された説明">
              <a:extLst>
                <a:ext uri="{FF2B5EF4-FFF2-40B4-BE49-F238E27FC236}">
                  <a16:creationId xmlns:a16="http://schemas.microsoft.com/office/drawing/2014/main" id="{85FA1823-FDDB-B283-343A-3F59B58DD5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1360175">
              <a:off x="545526" y="1170479"/>
              <a:ext cx="1617751" cy="409783"/>
            </a:xfrm>
            <a:prstGeom prst="rect">
              <a:avLst/>
            </a:prstGeom>
          </p:spPr>
        </p:pic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38811EBA-B44E-1625-36ED-ABA257AF8145}"/>
                </a:ext>
              </a:extLst>
            </p:cNvPr>
            <p:cNvSpPr/>
            <p:nvPr/>
          </p:nvSpPr>
          <p:spPr>
            <a:xfrm>
              <a:off x="618657" y="1238367"/>
              <a:ext cx="1463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Meiryo" panose="020B0604030504040204" pitchFamily="34" charset="-128"/>
                  <a:ea typeface="Meiryo" panose="020B0604030504040204" pitchFamily="34" charset="-128"/>
                </a:rPr>
                <a:t>導入背景</a:t>
              </a:r>
              <a:r>
                <a:rPr kumimoji="1" lang="en-US" altLang="ja-JP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Meiryo" panose="020B0604030504040204" pitchFamily="34" charset="-128"/>
                  <a:ea typeface="Meiryo" panose="020B0604030504040204" pitchFamily="34" charset="-128"/>
                </a:rPr>
                <a:t>(</a:t>
              </a:r>
              <a:r>
                <a:rPr kumimoji="1" lang="en-US" altLang="ja-JP" sz="1200" b="1" i="0" u="none" strike="noStrike" kern="1200" cap="none" spc="0" normalizeH="0" baseline="0" noProof="0" dirty="0" err="1">
                  <a:ln>
                    <a:noFill/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Meiryo" panose="020B0604030504040204" pitchFamily="34" charset="-128"/>
                  <a:ea typeface="Meiryo" panose="020B0604030504040204" pitchFamily="34" charset="-128"/>
                </a:rPr>
                <a:t>課題</a:t>
              </a:r>
              <a:r>
                <a:rPr kumimoji="1" lang="en-US" altLang="ja-JP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Meiryo" panose="020B0604030504040204" pitchFamily="34" charset="-128"/>
                  <a:ea typeface="Meiryo" panose="020B0604030504040204" pitchFamily="34" charset="-128"/>
                </a:rPr>
                <a:t>)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67078CD-3A6A-C856-AE55-45B56E24DA70}"/>
              </a:ext>
            </a:extLst>
          </p:cNvPr>
          <p:cNvSpPr txBox="1"/>
          <p:nvPr/>
        </p:nvSpPr>
        <p:spPr>
          <a:xfrm>
            <a:off x="6925912" y="743222"/>
            <a:ext cx="4935160" cy="1800339"/>
          </a:xfrm>
          <a:prstGeom prst="roundRect">
            <a:avLst/>
          </a:prstGeom>
          <a:solidFill>
            <a:srgbClr val="F3F7F8"/>
          </a:solidFill>
        </p:spPr>
        <p:txBody>
          <a:bodyPr wrap="square" lIns="72000" tIns="270000" rIns="72000" bIns="72000" rtlCol="0">
            <a:spAutoFit/>
          </a:bodyPr>
          <a:lstStyle>
            <a:defPPr>
              <a:defRPr lang="ja-JP"/>
            </a:defPPr>
            <a:lvl1pPr marL="171450" indent="-171450">
              <a:lnSpc>
                <a:spcPct val="120000"/>
              </a:lnSpc>
              <a:buFont typeface="Arial" panose="020B0604020202020204" pitchFamily="34" charset="0"/>
              <a:buChar char="•"/>
              <a:defRPr sz="1400">
                <a:solidFill>
                  <a:srgbClr val="404040"/>
                </a:solidFill>
              </a:defRPr>
            </a:lvl1pPr>
          </a:lstStyle>
          <a:p>
            <a:r>
              <a:rPr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ja-JP" altLang="en-US" b="1">
                <a:solidFill>
                  <a:srgbClr val="C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緊急</a:t>
            </a:r>
            <a:r>
              <a:rPr lang="ja-JP" altLang="en-US" b="1" dirty="0">
                <a:solidFill>
                  <a:srgbClr val="C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連絡が即座に確実に伝わる</a:t>
            </a:r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ので、誰が</a:t>
            </a: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出たか・出　なかった</a:t>
            </a:r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か結果メールでわかる。期待していた効果が</a:t>
            </a: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ありました！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夜間</a:t>
            </a:r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処理が終わる</a:t>
            </a:r>
            <a:r>
              <a:rPr lang="ja-JP" altLang="en-US" b="1" dirty="0">
                <a:solidFill>
                  <a:srgbClr val="C0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夜中まで起きていなくていい</a:t>
            </a:r>
            <a:r>
              <a:rPr lang="ja-JP" altLang="en-US" dirty="0">
                <a:latin typeface="Meiryo" panose="020B0604030504040204" pitchFamily="34" charset="-128"/>
                <a:ea typeface="Meiryo" panose="020B0604030504040204" pitchFamily="34" charset="-128"/>
              </a:rPr>
              <a:t>ので精神的に楽になりました。</a:t>
            </a: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CC824FCB-DB5A-0E7E-771F-2E1C8D06EA99}"/>
              </a:ext>
            </a:extLst>
          </p:cNvPr>
          <p:cNvGrpSpPr/>
          <p:nvPr/>
        </p:nvGrpSpPr>
        <p:grpSpPr>
          <a:xfrm>
            <a:off x="6712197" y="678123"/>
            <a:ext cx="1640994" cy="409783"/>
            <a:chOff x="545526" y="1170479"/>
            <a:chExt cx="1640994" cy="409783"/>
          </a:xfrm>
        </p:grpSpPr>
        <p:pic>
          <p:nvPicPr>
            <p:cNvPr id="13" name="図 12" descr="図形, 四角形&#10;&#10;自動的に生成された説明">
              <a:extLst>
                <a:ext uri="{FF2B5EF4-FFF2-40B4-BE49-F238E27FC236}">
                  <a16:creationId xmlns:a16="http://schemas.microsoft.com/office/drawing/2014/main" id="{3A82D7AA-1014-B609-630C-EC1A87FCCB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1360175">
              <a:off x="545526" y="1170479"/>
              <a:ext cx="1617751" cy="409783"/>
            </a:xfrm>
            <a:prstGeom prst="rect">
              <a:avLst/>
            </a:prstGeom>
          </p:spPr>
        </p:pic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D055BDFF-FF1E-0351-546E-9CEAF7B0FE63}"/>
                </a:ext>
              </a:extLst>
            </p:cNvPr>
            <p:cNvSpPr/>
            <p:nvPr/>
          </p:nvSpPr>
          <p:spPr>
            <a:xfrm>
              <a:off x="565563" y="1238367"/>
              <a:ext cx="162095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600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Meiryo" panose="020B0604030504040204" pitchFamily="34" charset="-128"/>
                  <a:ea typeface="Meiryo" panose="020B0604030504040204" pitchFamily="34" charset="-128"/>
                </a:rPr>
                <a:t>ご</a:t>
              </a: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Meiryo" panose="020B0604030504040204" pitchFamily="34" charset="-128"/>
                  <a:ea typeface="Meiryo" panose="020B0604030504040204" pitchFamily="34" charset="-128"/>
                </a:rPr>
                <a:t>担当者様</a:t>
              </a:r>
              <a:r>
                <a:rPr lang="ja-JP" altLang="en-US" sz="1600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Meiryo" panose="020B0604030504040204" pitchFamily="34" charset="-128"/>
                  <a:ea typeface="Meiryo" panose="020B0604030504040204" pitchFamily="34" charset="-128"/>
                </a:rPr>
                <a:t>の声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1358373B-2470-87B3-53E9-4469DD8049B6}"/>
              </a:ext>
            </a:extLst>
          </p:cNvPr>
          <p:cNvGrpSpPr/>
          <p:nvPr/>
        </p:nvGrpSpPr>
        <p:grpSpPr>
          <a:xfrm>
            <a:off x="6584093" y="1482725"/>
            <a:ext cx="321102" cy="264298"/>
            <a:chOff x="3192478" y="3018199"/>
            <a:chExt cx="520574" cy="443620"/>
          </a:xfrm>
        </p:grpSpPr>
        <p:sp>
          <p:nvSpPr>
            <p:cNvPr id="15" name="二等辺三角形 14">
              <a:extLst>
                <a:ext uri="{FF2B5EF4-FFF2-40B4-BE49-F238E27FC236}">
                  <a16:creationId xmlns:a16="http://schemas.microsoft.com/office/drawing/2014/main" id="{508939B2-87B1-1095-1A89-3E2C2B9953B7}"/>
                </a:ext>
              </a:extLst>
            </p:cNvPr>
            <p:cNvSpPr/>
            <p:nvPr/>
          </p:nvSpPr>
          <p:spPr>
            <a:xfrm rot="5400000">
              <a:off x="3159659" y="3051018"/>
              <a:ext cx="443620" cy="377982"/>
            </a:xfrm>
            <a:prstGeom prst="triangle">
              <a:avLst/>
            </a:prstGeom>
            <a:gradFill>
              <a:gsLst>
                <a:gs pos="100000">
                  <a:srgbClr val="B4C9E3"/>
                </a:gs>
                <a:gs pos="0">
                  <a:srgbClr val="4F81BD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16" name="二等辺三角形 15">
              <a:extLst>
                <a:ext uri="{FF2B5EF4-FFF2-40B4-BE49-F238E27FC236}">
                  <a16:creationId xmlns:a16="http://schemas.microsoft.com/office/drawing/2014/main" id="{C3879A0F-9381-22B9-7096-7FF0F7E90510}"/>
                </a:ext>
              </a:extLst>
            </p:cNvPr>
            <p:cNvSpPr/>
            <p:nvPr/>
          </p:nvSpPr>
          <p:spPr>
            <a:xfrm rot="5400000">
              <a:off x="3365059" y="3094000"/>
              <a:ext cx="410801" cy="285184"/>
            </a:xfrm>
            <a:prstGeom prst="triangle">
              <a:avLst/>
            </a:prstGeom>
            <a:gradFill>
              <a:gsLst>
                <a:gs pos="100000">
                  <a:srgbClr val="B4C9E3"/>
                </a:gs>
                <a:gs pos="0">
                  <a:srgbClr val="4F81BD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grpSp>
        <p:nvGrpSpPr>
          <p:cNvPr id="207" name="グループ化 206">
            <a:extLst>
              <a:ext uri="{FF2B5EF4-FFF2-40B4-BE49-F238E27FC236}">
                <a16:creationId xmlns:a16="http://schemas.microsoft.com/office/drawing/2014/main" id="{A1D2C523-4055-E446-8241-68156F63D993}"/>
              </a:ext>
            </a:extLst>
          </p:cNvPr>
          <p:cNvGrpSpPr/>
          <p:nvPr/>
        </p:nvGrpSpPr>
        <p:grpSpPr>
          <a:xfrm>
            <a:off x="2810803" y="5635742"/>
            <a:ext cx="6661256" cy="1103271"/>
            <a:chOff x="5775542" y="6429052"/>
            <a:chExt cx="4972631" cy="1103271"/>
          </a:xfrm>
        </p:grpSpPr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DCD16F1A-1929-B56A-56B2-288FAF095F17}"/>
                </a:ext>
              </a:extLst>
            </p:cNvPr>
            <p:cNvSpPr txBox="1"/>
            <p:nvPr/>
          </p:nvSpPr>
          <p:spPr>
            <a:xfrm>
              <a:off x="5775542" y="6429052"/>
              <a:ext cx="4972631" cy="1103271"/>
            </a:xfrm>
            <a:prstGeom prst="roundRect">
              <a:avLst/>
            </a:prstGeom>
            <a:solidFill>
              <a:srgbClr val="F3F7F8"/>
            </a:solidFill>
            <a:effectLst>
              <a:outerShdw blurRad="25400" dist="25400" dir="2700000" algn="tl" rotWithShape="0">
                <a:prstClr val="black">
                  <a:alpha val="19907"/>
                </a:prstClr>
              </a:outerShdw>
            </a:effectLst>
          </p:spPr>
          <p:txBody>
            <a:bodyPr wrap="square" lIns="72000" tIns="18000" rIns="72000" bIns="3600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1400" b="1" dirty="0">
                  <a:solidFill>
                    <a:srgbClr val="404040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アプリ担当用　：ビジネスライト</a:t>
              </a:r>
              <a:r>
                <a:rPr lang="en-US" altLang="ja-JP" sz="1400" b="1" dirty="0">
                  <a:solidFill>
                    <a:srgbClr val="404040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(</a:t>
              </a:r>
              <a:r>
                <a:rPr lang="en-US" altLang="ja-JP" sz="1400" b="1" dirty="0" err="1">
                  <a:solidFill>
                    <a:srgbClr val="404040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月払</a:t>
              </a:r>
              <a:r>
                <a:rPr lang="en-US" altLang="ja-JP" sz="1400" b="1" dirty="0">
                  <a:solidFill>
                    <a:srgbClr val="404040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) </a:t>
              </a:r>
              <a:r>
                <a:rPr lang="en-US" altLang="ja-JP" sz="2000" b="1" dirty="0">
                  <a:solidFill>
                    <a:srgbClr val="4F81BD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6,980</a:t>
              </a:r>
              <a:r>
                <a:rPr lang="en-US" altLang="ja-JP" sz="2000" b="1" dirty="0">
                  <a:solidFill>
                    <a:srgbClr val="404040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 </a:t>
              </a:r>
              <a:r>
                <a:rPr lang="en-US" altLang="ja-JP" sz="1200" dirty="0">
                  <a:solidFill>
                    <a:srgbClr val="404040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円/月</a:t>
              </a:r>
            </a:p>
            <a:p>
              <a:pPr>
                <a:lnSpc>
                  <a:spcPct val="120000"/>
                </a:lnSpc>
              </a:pPr>
              <a:r>
                <a:rPr lang="ja-JP" altLang="en-US" sz="1400" b="1" dirty="0">
                  <a:solidFill>
                    <a:srgbClr val="404040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インフラ担当用：スーパーライト</a:t>
              </a:r>
              <a:r>
                <a:rPr lang="en-US" altLang="ja-JP" sz="1400" b="1" dirty="0">
                  <a:solidFill>
                    <a:srgbClr val="404040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(</a:t>
              </a:r>
              <a:r>
                <a:rPr lang="en-US" altLang="ja-JP" sz="1400" b="1" dirty="0" err="1">
                  <a:solidFill>
                    <a:srgbClr val="404040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月払</a:t>
              </a:r>
              <a:r>
                <a:rPr lang="en-US" altLang="ja-JP" sz="1400" b="1" dirty="0">
                  <a:solidFill>
                    <a:srgbClr val="404040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) </a:t>
              </a:r>
              <a:r>
                <a:rPr lang="en-US" altLang="ja-JP" sz="2000" b="1" dirty="0">
                  <a:solidFill>
                    <a:srgbClr val="4F81BD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1,980</a:t>
              </a:r>
              <a:r>
                <a:rPr lang="en-US" altLang="ja-JP" sz="2000" b="1" dirty="0">
                  <a:solidFill>
                    <a:srgbClr val="404040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 </a:t>
              </a:r>
              <a:r>
                <a:rPr lang="en-US" altLang="ja-JP" sz="1200" dirty="0">
                  <a:solidFill>
                    <a:srgbClr val="404040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円/月</a:t>
              </a:r>
              <a:endParaRPr lang="en-US" altLang="ja-JP" sz="14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  <a:p>
              <a:pPr>
                <a:lnSpc>
                  <a:spcPct val="120000"/>
                </a:lnSpc>
              </a:pPr>
              <a:r>
                <a:rPr kumimoji="1" lang="en-US" altLang="ja-JP" sz="1050" dirty="0">
                  <a:solidFill>
                    <a:srgbClr val="404040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※</a:t>
              </a:r>
              <a:r>
                <a:rPr kumimoji="1" lang="ja-JP" alt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404040"/>
                  </a:solidFill>
                  <a:effectLst/>
                  <a:uLnTx/>
                  <a:uFillTx/>
                  <a:latin typeface="Meiryo" panose="020B0604030504040204" pitchFamily="34" charset="-128"/>
                  <a:ea typeface="Meiryo" panose="020B0604030504040204" pitchFamily="34" charset="-128"/>
                </a:rPr>
                <a:t>各プランに無料通話・無料ＳＭＳ送信がそれぞれ付きます。超えた場合は超過料金が発生します。</a:t>
              </a:r>
              <a:endPara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847D8A55-92AB-D52A-3ABD-93B947C3B251}"/>
                </a:ext>
              </a:extLst>
            </p:cNvPr>
            <p:cNvSpPr txBox="1"/>
            <p:nvPr/>
          </p:nvSpPr>
          <p:spPr>
            <a:xfrm>
              <a:off x="9427777" y="6520262"/>
              <a:ext cx="1313863" cy="585049"/>
            </a:xfrm>
            <a:prstGeom prst="roundRect">
              <a:avLst/>
            </a:prstGeom>
            <a:noFill/>
          </p:spPr>
          <p:txBody>
            <a:bodyPr wrap="none" lIns="0" tIns="36000" rIns="0" bIns="0" rtlCol="0">
              <a:spAutoFit/>
            </a:bodyPr>
            <a:lstStyle/>
            <a:p>
              <a:r>
                <a:rPr lang="ja-JP" altLang="en-US" sz="1400" b="1" dirty="0">
                  <a:solidFill>
                    <a:srgbClr val="404040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合計 </a:t>
              </a:r>
              <a:r>
                <a:rPr lang="en-US" altLang="ja-JP" sz="2000" b="1" dirty="0">
                  <a:solidFill>
                    <a:srgbClr val="4F81BD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8,960</a:t>
              </a:r>
              <a:r>
                <a:rPr lang="en-US" altLang="ja-JP" sz="2000" b="1" dirty="0">
                  <a:solidFill>
                    <a:srgbClr val="404040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 </a:t>
              </a:r>
              <a:r>
                <a:rPr lang="en-US" altLang="ja-JP" sz="1200" dirty="0">
                  <a:solidFill>
                    <a:srgbClr val="404040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円/月</a:t>
              </a:r>
            </a:p>
            <a:p>
              <a:r>
                <a:rPr lang="ja-JP" altLang="en-US" sz="1000" dirty="0">
                  <a:solidFill>
                    <a:srgbClr val="404040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年払の場合</a:t>
              </a:r>
              <a:r>
                <a:rPr lang="en-US" altLang="ja-JP" sz="1200" b="1" dirty="0">
                  <a:solidFill>
                    <a:srgbClr val="404040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7,460</a:t>
              </a:r>
              <a:r>
                <a:rPr lang="en-US" altLang="ja-JP" sz="1000" dirty="0">
                  <a:solidFill>
                    <a:srgbClr val="404040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円/</a:t>
              </a:r>
              <a:r>
                <a:rPr lang="en-US" altLang="ja-JP" sz="1000" dirty="0" err="1">
                  <a:solidFill>
                    <a:srgbClr val="404040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月換算</a:t>
              </a:r>
              <a:endParaRPr kumimoji="1" lang="ja-JP" altLang="en-US" sz="105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324" name="右中かっこ 323">
              <a:extLst>
                <a:ext uri="{FF2B5EF4-FFF2-40B4-BE49-F238E27FC236}">
                  <a16:creationId xmlns:a16="http://schemas.microsoft.com/office/drawing/2014/main" id="{417C617C-F26A-CB91-AB22-E76AF43C3DDB}"/>
                </a:ext>
              </a:extLst>
            </p:cNvPr>
            <p:cNvSpPr/>
            <p:nvPr/>
          </p:nvSpPr>
          <p:spPr>
            <a:xfrm>
              <a:off x="9261286" y="6643858"/>
              <a:ext cx="140391" cy="415421"/>
            </a:xfrm>
            <a:prstGeom prst="rightBrace">
              <a:avLst>
                <a:gd name="adj1" fmla="val 8333"/>
                <a:gd name="adj2" fmla="val 36753"/>
              </a:avLst>
            </a:prstGeom>
            <a:ln w="19050">
              <a:solidFill>
                <a:srgbClr val="4040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sp>
        <p:nvSpPr>
          <p:cNvPr id="119" name="四角形: 角を丸くする 118">
            <a:extLst>
              <a:ext uri="{FF2B5EF4-FFF2-40B4-BE49-F238E27FC236}">
                <a16:creationId xmlns:a16="http://schemas.microsoft.com/office/drawing/2014/main" id="{C8CB9902-0037-C797-D7C3-7DFBB3F9E18F}"/>
              </a:ext>
            </a:extLst>
          </p:cNvPr>
          <p:cNvSpPr/>
          <p:nvPr/>
        </p:nvSpPr>
        <p:spPr>
          <a:xfrm>
            <a:off x="5235898" y="2660499"/>
            <a:ext cx="1668527" cy="2568390"/>
          </a:xfrm>
          <a:prstGeom prst="round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CB865005-B2A2-CE1A-7072-A6CDCAA69A19}"/>
              </a:ext>
            </a:extLst>
          </p:cNvPr>
          <p:cNvSpPr/>
          <p:nvPr/>
        </p:nvSpPr>
        <p:spPr>
          <a:xfrm>
            <a:off x="5400909" y="3565508"/>
            <a:ext cx="1398968" cy="1429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1" i="0" u="none" strike="noStrike" kern="1200" cap="none" spc="-50" normalizeH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XX1@call.melucolu.com</a:t>
            </a:r>
            <a:endParaRPr kumimoji="1" lang="ja-JP" altLang="en-US" sz="700" b="1" i="0" u="none" strike="noStrike" kern="1200" cap="none" spc="-50" normalizeH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cxnSp>
        <p:nvCxnSpPr>
          <p:cNvPr id="124" name="コネクタ: カギ線 123">
            <a:extLst>
              <a:ext uri="{FF2B5EF4-FFF2-40B4-BE49-F238E27FC236}">
                <a16:creationId xmlns:a16="http://schemas.microsoft.com/office/drawing/2014/main" id="{7675C4B6-C7E2-26AA-8ECA-E28807E2E62A}"/>
              </a:ext>
            </a:extLst>
          </p:cNvPr>
          <p:cNvCxnSpPr>
            <a:cxnSpLocks/>
            <a:endCxn id="121" idx="1"/>
          </p:cNvCxnSpPr>
          <p:nvPr/>
        </p:nvCxnSpPr>
        <p:spPr>
          <a:xfrm>
            <a:off x="2445063" y="2991160"/>
            <a:ext cx="2955846" cy="645824"/>
          </a:xfrm>
          <a:prstGeom prst="bentConnector3">
            <a:avLst>
              <a:gd name="adj1" fmla="val 50000"/>
            </a:avLst>
          </a:prstGeom>
          <a:ln w="19050">
            <a:solidFill>
              <a:srgbClr val="FF9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四角形: 角を丸くする 124">
            <a:extLst>
              <a:ext uri="{FF2B5EF4-FFF2-40B4-BE49-F238E27FC236}">
                <a16:creationId xmlns:a16="http://schemas.microsoft.com/office/drawing/2014/main" id="{A599EE2B-A835-EA22-1B23-F218BBF90948}"/>
              </a:ext>
            </a:extLst>
          </p:cNvPr>
          <p:cNvSpPr/>
          <p:nvPr/>
        </p:nvSpPr>
        <p:spPr>
          <a:xfrm>
            <a:off x="2838205" y="4172904"/>
            <a:ext cx="1390123" cy="502409"/>
          </a:xfrm>
          <a:prstGeom prst="roundRect">
            <a:avLst>
              <a:gd name="adj" fmla="val 8611"/>
            </a:avLst>
          </a:prstGeom>
          <a:solidFill>
            <a:srgbClr val="39A4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死活監視ソフト</a:t>
            </a:r>
            <a:b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(10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分間隔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)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9" name="吹き出し: 角を丸めた四角形 128">
            <a:extLst>
              <a:ext uri="{FF2B5EF4-FFF2-40B4-BE49-F238E27FC236}">
                <a16:creationId xmlns:a16="http://schemas.microsoft.com/office/drawing/2014/main" id="{2C3726A5-5844-0441-288F-78DC189BFDB4}"/>
              </a:ext>
            </a:extLst>
          </p:cNvPr>
          <p:cNvSpPr/>
          <p:nvPr/>
        </p:nvSpPr>
        <p:spPr>
          <a:xfrm>
            <a:off x="1464755" y="3930894"/>
            <a:ext cx="1071312" cy="199305"/>
          </a:xfrm>
          <a:prstGeom prst="wedgeRoundRectCallout">
            <a:avLst>
              <a:gd name="adj1" fmla="val -61631"/>
              <a:gd name="adj2" fmla="val 16332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変換バッチ系</a:t>
            </a:r>
          </a:p>
        </p:txBody>
      </p:sp>
      <p:pic>
        <p:nvPicPr>
          <p:cNvPr id="131" name="Picture 4" descr="サーバーのイラスト素材フリー">
            <a:extLst>
              <a:ext uri="{FF2B5EF4-FFF2-40B4-BE49-F238E27FC236}">
                <a16:creationId xmlns:a16="http://schemas.microsoft.com/office/drawing/2014/main" id="{559A8384-1E9B-CA77-36B9-6E87326352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8819" y="5006788"/>
            <a:ext cx="337429" cy="424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2" name="コネクタ: カギ線 131">
            <a:extLst>
              <a:ext uri="{FF2B5EF4-FFF2-40B4-BE49-F238E27FC236}">
                <a16:creationId xmlns:a16="http://schemas.microsoft.com/office/drawing/2014/main" id="{9C29D6A0-8502-B933-37B8-CCE0D583CE84}"/>
              </a:ext>
            </a:extLst>
          </p:cNvPr>
          <p:cNvCxnSpPr>
            <a:cxnSpLocks/>
            <a:endCxn id="121" idx="1"/>
          </p:cNvCxnSpPr>
          <p:nvPr/>
        </p:nvCxnSpPr>
        <p:spPr>
          <a:xfrm flipV="1">
            <a:off x="2536067" y="3636984"/>
            <a:ext cx="2864842" cy="393563"/>
          </a:xfrm>
          <a:prstGeom prst="bentConnector3">
            <a:avLst>
              <a:gd name="adj1" fmla="val 48417"/>
            </a:avLst>
          </a:prstGeom>
          <a:ln w="19050">
            <a:solidFill>
              <a:srgbClr val="FF9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コネクタ: カギ線 132">
            <a:extLst>
              <a:ext uri="{FF2B5EF4-FFF2-40B4-BE49-F238E27FC236}">
                <a16:creationId xmlns:a16="http://schemas.microsoft.com/office/drawing/2014/main" id="{74460447-AC80-64D7-57D4-EE8FCECF0260}"/>
              </a:ext>
            </a:extLst>
          </p:cNvPr>
          <p:cNvCxnSpPr>
            <a:cxnSpLocks/>
            <a:stCxn id="125" idx="3"/>
            <a:endCxn id="150" idx="1"/>
          </p:cNvCxnSpPr>
          <p:nvPr/>
        </p:nvCxnSpPr>
        <p:spPr>
          <a:xfrm>
            <a:off x="4228328" y="4424109"/>
            <a:ext cx="1172611" cy="514468"/>
          </a:xfrm>
          <a:prstGeom prst="bentConnector3">
            <a:avLst>
              <a:gd name="adj1" fmla="val 50000"/>
            </a:avLst>
          </a:prstGeom>
          <a:ln w="19050">
            <a:solidFill>
              <a:srgbClr val="FF9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コネクタ: カギ線 136">
            <a:extLst>
              <a:ext uri="{FF2B5EF4-FFF2-40B4-BE49-F238E27FC236}">
                <a16:creationId xmlns:a16="http://schemas.microsoft.com/office/drawing/2014/main" id="{2EF131B4-8786-B907-24BF-A02A00686B6E}"/>
              </a:ext>
            </a:extLst>
          </p:cNvPr>
          <p:cNvCxnSpPr>
            <a:cxnSpLocks/>
            <a:stCxn id="26" idx="6"/>
          </p:cNvCxnSpPr>
          <p:nvPr/>
        </p:nvCxnSpPr>
        <p:spPr>
          <a:xfrm flipV="1">
            <a:off x="1357865" y="4425827"/>
            <a:ext cx="661089" cy="692053"/>
          </a:xfrm>
          <a:prstGeom prst="bentConnector2">
            <a:avLst/>
          </a:prstGeom>
          <a:ln w="19050">
            <a:solidFill>
              <a:schemeClr val="accent6"/>
            </a:solidFill>
            <a:prstDash val="sys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コネクタ: カギ線 137">
            <a:extLst>
              <a:ext uri="{FF2B5EF4-FFF2-40B4-BE49-F238E27FC236}">
                <a16:creationId xmlns:a16="http://schemas.microsoft.com/office/drawing/2014/main" id="{94BBEA5B-461C-0289-E6E0-7B1AD1BBCFCF}"/>
              </a:ext>
            </a:extLst>
          </p:cNvPr>
          <p:cNvCxnSpPr>
            <a:cxnSpLocks/>
            <a:stCxn id="56" idx="1"/>
            <a:endCxn id="349" idx="0"/>
          </p:cNvCxnSpPr>
          <p:nvPr/>
        </p:nvCxnSpPr>
        <p:spPr>
          <a:xfrm rot="10800000" flipV="1">
            <a:off x="2139843" y="5103581"/>
            <a:ext cx="698362" cy="996318"/>
          </a:xfrm>
          <a:prstGeom prst="bentConnector2">
            <a:avLst/>
          </a:prstGeom>
          <a:ln w="19050">
            <a:solidFill>
              <a:srgbClr val="00206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コネクタ: カギ線 138">
            <a:extLst>
              <a:ext uri="{FF2B5EF4-FFF2-40B4-BE49-F238E27FC236}">
                <a16:creationId xmlns:a16="http://schemas.microsoft.com/office/drawing/2014/main" id="{219E826F-452F-2C4E-03F3-FD66F6113926}"/>
              </a:ext>
            </a:extLst>
          </p:cNvPr>
          <p:cNvCxnSpPr>
            <a:cxnSpLocks/>
            <a:stCxn id="125" idx="1"/>
            <a:endCxn id="29" idx="5"/>
          </p:cNvCxnSpPr>
          <p:nvPr/>
        </p:nvCxnSpPr>
        <p:spPr>
          <a:xfrm rot="10800000" flipV="1">
            <a:off x="1199703" y="4424108"/>
            <a:ext cx="1638502" cy="14723"/>
          </a:xfrm>
          <a:prstGeom prst="bentConnector4">
            <a:avLst>
              <a:gd name="adj1" fmla="val 45174"/>
              <a:gd name="adj2" fmla="val 55872"/>
            </a:avLst>
          </a:prstGeom>
          <a:ln w="19050">
            <a:solidFill>
              <a:schemeClr val="accent6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コネクタ: カギ線 139">
            <a:extLst>
              <a:ext uri="{FF2B5EF4-FFF2-40B4-BE49-F238E27FC236}">
                <a16:creationId xmlns:a16="http://schemas.microsoft.com/office/drawing/2014/main" id="{38D92CA6-5F31-B180-DB80-76CE6898E8BF}"/>
              </a:ext>
            </a:extLst>
          </p:cNvPr>
          <p:cNvCxnSpPr>
            <a:cxnSpLocks/>
            <a:stCxn id="24" idx="5"/>
            <a:endCxn id="125" idx="0"/>
          </p:cNvCxnSpPr>
          <p:nvPr/>
        </p:nvCxnSpPr>
        <p:spPr>
          <a:xfrm rot="16200000" flipH="1">
            <a:off x="1969006" y="2608643"/>
            <a:ext cx="794958" cy="2333564"/>
          </a:xfrm>
          <a:prstGeom prst="bentConnector3">
            <a:avLst>
              <a:gd name="adj1" fmla="val 84"/>
            </a:avLst>
          </a:prstGeom>
          <a:ln w="19050">
            <a:solidFill>
              <a:schemeClr val="accent6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9C5F0391-E02E-B244-F669-6376A51D64BE}"/>
              </a:ext>
            </a:extLst>
          </p:cNvPr>
          <p:cNvSpPr txBox="1"/>
          <p:nvPr/>
        </p:nvSpPr>
        <p:spPr>
          <a:xfrm>
            <a:off x="5527431" y="322251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アプリ担当用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メルコルアドレス</a:t>
            </a:r>
          </a:p>
        </p:txBody>
      </p:sp>
      <p:sp>
        <p:nvSpPr>
          <p:cNvPr id="148" name="テキスト ボックス 147">
            <a:extLst>
              <a:ext uri="{FF2B5EF4-FFF2-40B4-BE49-F238E27FC236}">
                <a16:creationId xmlns:a16="http://schemas.microsoft.com/office/drawing/2014/main" id="{16B7F12E-5DBF-32B5-E015-2F13D285F77E}"/>
              </a:ext>
            </a:extLst>
          </p:cNvPr>
          <p:cNvSpPr txBox="1"/>
          <p:nvPr/>
        </p:nvSpPr>
        <p:spPr>
          <a:xfrm>
            <a:off x="2133184" y="3701763"/>
            <a:ext cx="99257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バッチ異常終了</a:t>
            </a:r>
          </a:p>
        </p:txBody>
      </p:sp>
      <p:sp>
        <p:nvSpPr>
          <p:cNvPr id="149" name="テキスト ボックス 148">
            <a:extLst>
              <a:ext uri="{FF2B5EF4-FFF2-40B4-BE49-F238E27FC236}">
                <a16:creationId xmlns:a16="http://schemas.microsoft.com/office/drawing/2014/main" id="{C3CA5C0F-880C-7B86-2CFA-968A67026F29}"/>
              </a:ext>
            </a:extLst>
          </p:cNvPr>
          <p:cNvSpPr txBox="1"/>
          <p:nvPr/>
        </p:nvSpPr>
        <p:spPr>
          <a:xfrm>
            <a:off x="5554341" y="450334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インフラ連絡用</a:t>
            </a:r>
            <a:b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メルコルアドレス</a:t>
            </a:r>
          </a:p>
        </p:txBody>
      </p:sp>
      <p:sp>
        <p:nvSpPr>
          <p:cNvPr id="150" name="正方形/長方形 149">
            <a:extLst>
              <a:ext uri="{FF2B5EF4-FFF2-40B4-BE49-F238E27FC236}">
                <a16:creationId xmlns:a16="http://schemas.microsoft.com/office/drawing/2014/main" id="{666D4158-08BC-68B1-AB64-4E6BFB19E822}"/>
              </a:ext>
            </a:extLst>
          </p:cNvPr>
          <p:cNvSpPr/>
          <p:nvPr/>
        </p:nvSpPr>
        <p:spPr>
          <a:xfrm>
            <a:off x="5400939" y="4867101"/>
            <a:ext cx="1398968" cy="1429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1" i="0" u="none" strike="noStrike" kern="1200" cap="none" spc="-50" normalizeH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XX2@call.melucolu.com</a:t>
            </a:r>
            <a:endParaRPr kumimoji="1" lang="ja-JP" altLang="en-US" sz="800" b="1" i="0" u="none" strike="noStrike" kern="1200" cap="none" spc="-50" normalizeH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56" name="正方形/長方形 155">
            <a:extLst>
              <a:ext uri="{FF2B5EF4-FFF2-40B4-BE49-F238E27FC236}">
                <a16:creationId xmlns:a16="http://schemas.microsoft.com/office/drawing/2014/main" id="{B32BB34F-5F27-2EEE-E4F5-0ECD65F36ABF}"/>
              </a:ext>
            </a:extLst>
          </p:cNvPr>
          <p:cNvSpPr/>
          <p:nvPr/>
        </p:nvSpPr>
        <p:spPr>
          <a:xfrm flipV="1">
            <a:off x="5914529" y="3917070"/>
            <a:ext cx="883207" cy="77290"/>
          </a:xfrm>
          <a:prstGeom prst="rect">
            <a:avLst/>
          </a:prstGeom>
          <a:solidFill>
            <a:schemeClr val="accent4">
              <a:alpha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57" name="テキスト ボックス 156">
            <a:extLst>
              <a:ext uri="{FF2B5EF4-FFF2-40B4-BE49-F238E27FC236}">
                <a16:creationId xmlns:a16="http://schemas.microsoft.com/office/drawing/2014/main" id="{84A33983-D06E-47E9-12F8-6BECFAC7C37E}"/>
              </a:ext>
            </a:extLst>
          </p:cNvPr>
          <p:cNvSpPr txBox="1"/>
          <p:nvPr/>
        </p:nvSpPr>
        <p:spPr>
          <a:xfrm>
            <a:off x="5799959" y="3807011"/>
            <a:ext cx="1099316" cy="338554"/>
          </a:xfrm>
          <a:prstGeom prst="rect">
            <a:avLst/>
          </a:prstGeom>
          <a:noFill/>
          <a:ln w="28575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メールフィルター機能</a:t>
            </a:r>
            <a:endParaRPr kumimoji="1" lang="en-US" altLang="ja-JP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9D1FC4DE-6858-7A42-9B7F-FA865D3330AA}"/>
              </a:ext>
            </a:extLst>
          </p:cNvPr>
          <p:cNvGrpSpPr/>
          <p:nvPr/>
        </p:nvGrpSpPr>
        <p:grpSpPr>
          <a:xfrm>
            <a:off x="1698621" y="6099899"/>
            <a:ext cx="882443" cy="616647"/>
            <a:chOff x="3063075" y="5843974"/>
            <a:chExt cx="882443" cy="616647"/>
          </a:xfrm>
        </p:grpSpPr>
        <p:pic>
          <p:nvPicPr>
            <p:cNvPr id="349" name="図 348">
              <a:extLst>
                <a:ext uri="{FF2B5EF4-FFF2-40B4-BE49-F238E27FC236}">
                  <a16:creationId xmlns:a16="http://schemas.microsoft.com/office/drawing/2014/main" id="{559A3F1F-85EC-20FC-BEFD-3F409F3BC3F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063075" y="5843974"/>
              <a:ext cx="882443" cy="616647"/>
            </a:xfrm>
            <a:prstGeom prst="rect">
              <a:avLst/>
            </a:prstGeom>
          </p:spPr>
        </p:pic>
        <p:sp>
          <p:nvSpPr>
            <p:cNvPr id="161" name="テキスト ボックス 160">
              <a:extLst>
                <a:ext uri="{FF2B5EF4-FFF2-40B4-BE49-F238E27FC236}">
                  <a16:creationId xmlns:a16="http://schemas.microsoft.com/office/drawing/2014/main" id="{35C00D36-53E3-AF17-58B0-F9C314CF361C}"/>
                </a:ext>
              </a:extLst>
            </p:cNvPr>
            <p:cNvSpPr txBox="1"/>
            <p:nvPr/>
          </p:nvSpPr>
          <p:spPr>
            <a:xfrm>
              <a:off x="3181130" y="5988319"/>
              <a:ext cx="6463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" panose="020B0604030504040204" pitchFamily="34" charset="-128"/>
                  <a:ea typeface="Meiryo" panose="020B0604030504040204" pitchFamily="34" charset="-128"/>
                </a:rPr>
                <a:t>ネット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" panose="020B0604030504040204" pitchFamily="34" charset="-128"/>
                  <a:ea typeface="Meiryo" panose="020B0604030504040204" pitchFamily="34" charset="-128"/>
                </a:rPr>
                <a:t>ワーク</a:t>
              </a:r>
            </a:p>
          </p:txBody>
        </p:sp>
      </p:grpSp>
      <p:cxnSp>
        <p:nvCxnSpPr>
          <p:cNvPr id="163" name="コネクタ: カギ線 162">
            <a:extLst>
              <a:ext uri="{FF2B5EF4-FFF2-40B4-BE49-F238E27FC236}">
                <a16:creationId xmlns:a16="http://schemas.microsoft.com/office/drawing/2014/main" id="{B670B1D7-0540-1D82-EDAA-8EB86BF20932}"/>
              </a:ext>
            </a:extLst>
          </p:cNvPr>
          <p:cNvCxnSpPr>
            <a:cxnSpLocks/>
            <a:stCxn id="25" idx="6"/>
          </p:cNvCxnSpPr>
          <p:nvPr/>
        </p:nvCxnSpPr>
        <p:spPr>
          <a:xfrm flipV="1">
            <a:off x="1357865" y="5546148"/>
            <a:ext cx="781976" cy="632618"/>
          </a:xfrm>
          <a:prstGeom prst="bentConnector3">
            <a:avLst>
              <a:gd name="adj1" fmla="val 36543"/>
            </a:avLst>
          </a:prstGeom>
          <a:ln w="19050">
            <a:solidFill>
              <a:srgbClr val="002060"/>
            </a:solidFill>
            <a:prstDash val="sys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コネクタ: カギ線 163">
            <a:extLst>
              <a:ext uri="{FF2B5EF4-FFF2-40B4-BE49-F238E27FC236}">
                <a16:creationId xmlns:a16="http://schemas.microsoft.com/office/drawing/2014/main" id="{A44713A7-7D0D-1FAD-A344-D0333040F8DC}"/>
              </a:ext>
            </a:extLst>
          </p:cNvPr>
          <p:cNvCxnSpPr>
            <a:cxnSpLocks/>
            <a:stCxn id="56" idx="3"/>
          </p:cNvCxnSpPr>
          <p:nvPr/>
        </p:nvCxnSpPr>
        <p:spPr>
          <a:xfrm flipV="1">
            <a:off x="4228328" y="4940956"/>
            <a:ext cx="589044" cy="162625"/>
          </a:xfrm>
          <a:prstGeom prst="bentConnector3">
            <a:avLst>
              <a:gd name="adj1" fmla="val 99281"/>
            </a:avLst>
          </a:prstGeom>
          <a:ln w="19050">
            <a:solidFill>
              <a:srgbClr val="FF99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テキスト ボックス 168">
            <a:extLst>
              <a:ext uri="{FF2B5EF4-FFF2-40B4-BE49-F238E27FC236}">
                <a16:creationId xmlns:a16="http://schemas.microsoft.com/office/drawing/2014/main" id="{CE7DF83F-6EB5-7B71-19ED-57CF2705D4D7}"/>
              </a:ext>
            </a:extLst>
          </p:cNvPr>
          <p:cNvSpPr txBox="1"/>
          <p:nvPr/>
        </p:nvSpPr>
        <p:spPr>
          <a:xfrm>
            <a:off x="5686995" y="3944635"/>
            <a:ext cx="1303863" cy="338554"/>
          </a:xfrm>
          <a:prstGeom prst="rect">
            <a:avLst/>
          </a:prstGeom>
          <a:noFill/>
          <a:ln w="28575"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必要メールのみ</a:t>
            </a:r>
            <a:endParaRPr kumimoji="1" lang="en-US" altLang="ja-JP" sz="8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電話発信</a:t>
            </a:r>
            <a:endParaRPr kumimoji="1" lang="en-US" altLang="ja-JP" sz="8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5AA87C43-2850-6346-2DCD-0852B056A8F5}"/>
              </a:ext>
            </a:extLst>
          </p:cNvPr>
          <p:cNvGrpSpPr/>
          <p:nvPr/>
        </p:nvGrpSpPr>
        <p:grpSpPr>
          <a:xfrm>
            <a:off x="5360946" y="3786632"/>
            <a:ext cx="570013" cy="457014"/>
            <a:chOff x="5815386" y="3763678"/>
            <a:chExt cx="570013" cy="457014"/>
          </a:xfrm>
        </p:grpSpPr>
        <p:sp>
          <p:nvSpPr>
            <p:cNvPr id="187" name="台形 186">
              <a:extLst>
                <a:ext uri="{FF2B5EF4-FFF2-40B4-BE49-F238E27FC236}">
                  <a16:creationId xmlns:a16="http://schemas.microsoft.com/office/drawing/2014/main" id="{B26C3F69-7BC0-3246-D91F-37915644AAA4}"/>
                </a:ext>
              </a:extLst>
            </p:cNvPr>
            <p:cNvSpPr/>
            <p:nvPr/>
          </p:nvSpPr>
          <p:spPr>
            <a:xfrm rot="10800000">
              <a:off x="5815386" y="3763678"/>
              <a:ext cx="570013" cy="457014"/>
            </a:xfrm>
            <a:custGeom>
              <a:avLst/>
              <a:gdLst>
                <a:gd name="connsiteX0" fmla="*/ 0 w 570013"/>
                <a:gd name="connsiteY0" fmla="*/ 347066 h 347066"/>
                <a:gd name="connsiteX1" fmla="*/ 186520 w 570013"/>
                <a:gd name="connsiteY1" fmla="*/ 0 h 347066"/>
                <a:gd name="connsiteX2" fmla="*/ 383493 w 570013"/>
                <a:gd name="connsiteY2" fmla="*/ 0 h 347066"/>
                <a:gd name="connsiteX3" fmla="*/ 570013 w 570013"/>
                <a:gd name="connsiteY3" fmla="*/ 347066 h 347066"/>
                <a:gd name="connsiteX4" fmla="*/ 0 w 570013"/>
                <a:gd name="connsiteY4" fmla="*/ 347066 h 347066"/>
                <a:gd name="connsiteX0" fmla="*/ 0 w 570013"/>
                <a:gd name="connsiteY0" fmla="*/ 349859 h 349859"/>
                <a:gd name="connsiteX1" fmla="*/ 186520 w 570013"/>
                <a:gd name="connsiteY1" fmla="*/ 2793 h 349859"/>
                <a:gd name="connsiteX2" fmla="*/ 208814 w 570013"/>
                <a:gd name="connsiteY2" fmla="*/ 0 h 349859"/>
                <a:gd name="connsiteX3" fmla="*/ 383493 w 570013"/>
                <a:gd name="connsiteY3" fmla="*/ 2793 h 349859"/>
                <a:gd name="connsiteX4" fmla="*/ 570013 w 570013"/>
                <a:gd name="connsiteY4" fmla="*/ 349859 h 349859"/>
                <a:gd name="connsiteX5" fmla="*/ 0 w 570013"/>
                <a:gd name="connsiteY5" fmla="*/ 349859 h 349859"/>
                <a:gd name="connsiteX0" fmla="*/ 0 w 570013"/>
                <a:gd name="connsiteY0" fmla="*/ 418915 h 418915"/>
                <a:gd name="connsiteX1" fmla="*/ 186520 w 570013"/>
                <a:gd name="connsiteY1" fmla="*/ 71849 h 418915"/>
                <a:gd name="connsiteX2" fmla="*/ 282633 w 570013"/>
                <a:gd name="connsiteY2" fmla="*/ 0 h 418915"/>
                <a:gd name="connsiteX3" fmla="*/ 383493 w 570013"/>
                <a:gd name="connsiteY3" fmla="*/ 71849 h 418915"/>
                <a:gd name="connsiteX4" fmla="*/ 570013 w 570013"/>
                <a:gd name="connsiteY4" fmla="*/ 418915 h 418915"/>
                <a:gd name="connsiteX5" fmla="*/ 0 w 570013"/>
                <a:gd name="connsiteY5" fmla="*/ 418915 h 418915"/>
                <a:gd name="connsiteX0" fmla="*/ 0 w 570013"/>
                <a:gd name="connsiteY0" fmla="*/ 347066 h 347066"/>
                <a:gd name="connsiteX1" fmla="*/ 186520 w 570013"/>
                <a:gd name="connsiteY1" fmla="*/ 0 h 347066"/>
                <a:gd name="connsiteX2" fmla="*/ 280251 w 570013"/>
                <a:gd name="connsiteY2" fmla="*/ 40070 h 347066"/>
                <a:gd name="connsiteX3" fmla="*/ 383493 w 570013"/>
                <a:gd name="connsiteY3" fmla="*/ 0 h 347066"/>
                <a:gd name="connsiteX4" fmla="*/ 570013 w 570013"/>
                <a:gd name="connsiteY4" fmla="*/ 347066 h 347066"/>
                <a:gd name="connsiteX5" fmla="*/ 0 w 570013"/>
                <a:gd name="connsiteY5" fmla="*/ 347066 h 347066"/>
                <a:gd name="connsiteX0" fmla="*/ 0 w 570013"/>
                <a:gd name="connsiteY0" fmla="*/ 454633 h 454633"/>
                <a:gd name="connsiteX1" fmla="*/ 186520 w 570013"/>
                <a:gd name="connsiteY1" fmla="*/ 107567 h 454633"/>
                <a:gd name="connsiteX2" fmla="*/ 204051 w 570013"/>
                <a:gd name="connsiteY2" fmla="*/ 0 h 454633"/>
                <a:gd name="connsiteX3" fmla="*/ 383493 w 570013"/>
                <a:gd name="connsiteY3" fmla="*/ 107567 h 454633"/>
                <a:gd name="connsiteX4" fmla="*/ 570013 w 570013"/>
                <a:gd name="connsiteY4" fmla="*/ 454633 h 454633"/>
                <a:gd name="connsiteX5" fmla="*/ 0 w 570013"/>
                <a:gd name="connsiteY5" fmla="*/ 454633 h 454633"/>
                <a:gd name="connsiteX0" fmla="*/ 0 w 570013"/>
                <a:gd name="connsiteY0" fmla="*/ 454633 h 454633"/>
                <a:gd name="connsiteX1" fmla="*/ 186520 w 570013"/>
                <a:gd name="connsiteY1" fmla="*/ 107567 h 454633"/>
                <a:gd name="connsiteX2" fmla="*/ 204051 w 570013"/>
                <a:gd name="connsiteY2" fmla="*/ 0 h 454633"/>
                <a:gd name="connsiteX3" fmla="*/ 306446 w 570013"/>
                <a:gd name="connsiteY3" fmla="*/ 59532 h 454633"/>
                <a:gd name="connsiteX4" fmla="*/ 383493 w 570013"/>
                <a:gd name="connsiteY4" fmla="*/ 107567 h 454633"/>
                <a:gd name="connsiteX5" fmla="*/ 570013 w 570013"/>
                <a:gd name="connsiteY5" fmla="*/ 454633 h 454633"/>
                <a:gd name="connsiteX6" fmla="*/ 0 w 570013"/>
                <a:gd name="connsiteY6" fmla="*/ 454633 h 454633"/>
                <a:gd name="connsiteX0" fmla="*/ 0 w 570013"/>
                <a:gd name="connsiteY0" fmla="*/ 454633 h 454633"/>
                <a:gd name="connsiteX1" fmla="*/ 186520 w 570013"/>
                <a:gd name="connsiteY1" fmla="*/ 107567 h 454633"/>
                <a:gd name="connsiteX2" fmla="*/ 204051 w 570013"/>
                <a:gd name="connsiteY2" fmla="*/ 0 h 454633"/>
                <a:gd name="connsiteX3" fmla="*/ 306446 w 570013"/>
                <a:gd name="connsiteY3" fmla="*/ 26195 h 454633"/>
                <a:gd name="connsiteX4" fmla="*/ 383493 w 570013"/>
                <a:gd name="connsiteY4" fmla="*/ 107567 h 454633"/>
                <a:gd name="connsiteX5" fmla="*/ 570013 w 570013"/>
                <a:gd name="connsiteY5" fmla="*/ 454633 h 454633"/>
                <a:gd name="connsiteX6" fmla="*/ 0 w 570013"/>
                <a:gd name="connsiteY6" fmla="*/ 454633 h 454633"/>
                <a:gd name="connsiteX0" fmla="*/ 0 w 570013"/>
                <a:gd name="connsiteY0" fmla="*/ 454633 h 454633"/>
                <a:gd name="connsiteX1" fmla="*/ 186520 w 570013"/>
                <a:gd name="connsiteY1" fmla="*/ 107567 h 454633"/>
                <a:gd name="connsiteX2" fmla="*/ 204051 w 570013"/>
                <a:gd name="connsiteY2" fmla="*/ 0 h 454633"/>
                <a:gd name="connsiteX3" fmla="*/ 375502 w 570013"/>
                <a:gd name="connsiteY3" fmla="*/ 1 h 454633"/>
                <a:gd name="connsiteX4" fmla="*/ 383493 w 570013"/>
                <a:gd name="connsiteY4" fmla="*/ 107567 h 454633"/>
                <a:gd name="connsiteX5" fmla="*/ 570013 w 570013"/>
                <a:gd name="connsiteY5" fmla="*/ 454633 h 454633"/>
                <a:gd name="connsiteX6" fmla="*/ 0 w 570013"/>
                <a:gd name="connsiteY6" fmla="*/ 454633 h 454633"/>
                <a:gd name="connsiteX0" fmla="*/ 0 w 570013"/>
                <a:gd name="connsiteY0" fmla="*/ 457014 h 457014"/>
                <a:gd name="connsiteX1" fmla="*/ 186520 w 570013"/>
                <a:gd name="connsiteY1" fmla="*/ 109948 h 457014"/>
                <a:gd name="connsiteX2" fmla="*/ 187382 w 570013"/>
                <a:gd name="connsiteY2" fmla="*/ 0 h 457014"/>
                <a:gd name="connsiteX3" fmla="*/ 375502 w 570013"/>
                <a:gd name="connsiteY3" fmla="*/ 2382 h 457014"/>
                <a:gd name="connsiteX4" fmla="*/ 383493 w 570013"/>
                <a:gd name="connsiteY4" fmla="*/ 109948 h 457014"/>
                <a:gd name="connsiteX5" fmla="*/ 570013 w 570013"/>
                <a:gd name="connsiteY5" fmla="*/ 457014 h 457014"/>
                <a:gd name="connsiteX6" fmla="*/ 0 w 570013"/>
                <a:gd name="connsiteY6" fmla="*/ 457014 h 457014"/>
                <a:gd name="connsiteX0" fmla="*/ 0 w 570013"/>
                <a:gd name="connsiteY0" fmla="*/ 457014 h 457014"/>
                <a:gd name="connsiteX1" fmla="*/ 186520 w 570013"/>
                <a:gd name="connsiteY1" fmla="*/ 109948 h 457014"/>
                <a:gd name="connsiteX2" fmla="*/ 187382 w 570013"/>
                <a:gd name="connsiteY2" fmla="*/ 0 h 457014"/>
                <a:gd name="connsiteX3" fmla="*/ 380264 w 570013"/>
                <a:gd name="connsiteY3" fmla="*/ 2382 h 457014"/>
                <a:gd name="connsiteX4" fmla="*/ 383493 w 570013"/>
                <a:gd name="connsiteY4" fmla="*/ 109948 h 457014"/>
                <a:gd name="connsiteX5" fmla="*/ 570013 w 570013"/>
                <a:gd name="connsiteY5" fmla="*/ 457014 h 457014"/>
                <a:gd name="connsiteX6" fmla="*/ 0 w 570013"/>
                <a:gd name="connsiteY6" fmla="*/ 457014 h 457014"/>
                <a:gd name="connsiteX0" fmla="*/ 0 w 570013"/>
                <a:gd name="connsiteY0" fmla="*/ 457014 h 457014"/>
                <a:gd name="connsiteX1" fmla="*/ 186520 w 570013"/>
                <a:gd name="connsiteY1" fmla="*/ 109948 h 457014"/>
                <a:gd name="connsiteX2" fmla="*/ 187382 w 570013"/>
                <a:gd name="connsiteY2" fmla="*/ 0 h 457014"/>
                <a:gd name="connsiteX3" fmla="*/ 385026 w 570013"/>
                <a:gd name="connsiteY3" fmla="*/ 2382 h 457014"/>
                <a:gd name="connsiteX4" fmla="*/ 383493 w 570013"/>
                <a:gd name="connsiteY4" fmla="*/ 109948 h 457014"/>
                <a:gd name="connsiteX5" fmla="*/ 570013 w 570013"/>
                <a:gd name="connsiteY5" fmla="*/ 457014 h 457014"/>
                <a:gd name="connsiteX6" fmla="*/ 0 w 570013"/>
                <a:gd name="connsiteY6" fmla="*/ 457014 h 457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0013" h="457014">
                  <a:moveTo>
                    <a:pt x="0" y="457014"/>
                  </a:moveTo>
                  <a:lnTo>
                    <a:pt x="186520" y="109948"/>
                  </a:lnTo>
                  <a:cubicBezTo>
                    <a:pt x="186807" y="73299"/>
                    <a:pt x="187095" y="36649"/>
                    <a:pt x="187382" y="0"/>
                  </a:cubicBezTo>
                  <a:lnTo>
                    <a:pt x="385026" y="2382"/>
                  </a:lnTo>
                  <a:cubicBezTo>
                    <a:pt x="386102" y="38237"/>
                    <a:pt x="382417" y="74093"/>
                    <a:pt x="383493" y="109948"/>
                  </a:cubicBezTo>
                  <a:lnTo>
                    <a:pt x="570013" y="457014"/>
                  </a:lnTo>
                  <a:lnTo>
                    <a:pt x="0" y="4570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pic>
          <p:nvPicPr>
            <p:cNvPr id="155" name="図 154">
              <a:extLst>
                <a:ext uri="{FF2B5EF4-FFF2-40B4-BE49-F238E27FC236}">
                  <a16:creationId xmlns:a16="http://schemas.microsoft.com/office/drawing/2014/main" id="{EE613472-D636-D0AB-18C2-B6C1B90FFE3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-1"/>
            <a:stretch/>
          </p:blipFill>
          <p:spPr>
            <a:xfrm>
              <a:off x="5937448" y="3787431"/>
              <a:ext cx="137121" cy="169063"/>
            </a:xfrm>
            <a:prstGeom prst="rect">
              <a:avLst/>
            </a:prstGeom>
          </p:spPr>
        </p:pic>
        <p:pic>
          <p:nvPicPr>
            <p:cNvPr id="190" name="図 189">
              <a:extLst>
                <a:ext uri="{FF2B5EF4-FFF2-40B4-BE49-F238E27FC236}">
                  <a16:creationId xmlns:a16="http://schemas.microsoft.com/office/drawing/2014/main" id="{CCA1CA24-9B4C-2586-5454-8751FD3479D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-1"/>
            <a:stretch/>
          </p:blipFill>
          <p:spPr>
            <a:xfrm>
              <a:off x="6092862" y="3857416"/>
              <a:ext cx="137121" cy="169063"/>
            </a:xfrm>
            <a:prstGeom prst="rect">
              <a:avLst/>
            </a:prstGeom>
          </p:spPr>
        </p:pic>
      </p:grpSp>
      <p:grpSp>
        <p:nvGrpSpPr>
          <p:cNvPr id="304" name="グループ化 303">
            <a:extLst>
              <a:ext uri="{FF2B5EF4-FFF2-40B4-BE49-F238E27FC236}">
                <a16:creationId xmlns:a16="http://schemas.microsoft.com/office/drawing/2014/main" id="{90B871F0-9EAC-58AD-6346-A611CC671751}"/>
              </a:ext>
            </a:extLst>
          </p:cNvPr>
          <p:cNvGrpSpPr/>
          <p:nvPr/>
        </p:nvGrpSpPr>
        <p:grpSpPr>
          <a:xfrm>
            <a:off x="4909135" y="3468245"/>
            <a:ext cx="280409" cy="316757"/>
            <a:chOff x="4561224" y="2961932"/>
            <a:chExt cx="137121" cy="169063"/>
          </a:xfrm>
        </p:grpSpPr>
        <p:sp>
          <p:nvSpPr>
            <p:cNvPr id="305" name="平行四辺形 304">
              <a:extLst>
                <a:ext uri="{FF2B5EF4-FFF2-40B4-BE49-F238E27FC236}">
                  <a16:creationId xmlns:a16="http://schemas.microsoft.com/office/drawing/2014/main" id="{CF833D31-4069-24F0-5FAB-FA36097F8B1D}"/>
                </a:ext>
              </a:extLst>
            </p:cNvPr>
            <p:cNvSpPr/>
            <p:nvPr/>
          </p:nvSpPr>
          <p:spPr>
            <a:xfrm rot="519871" flipH="1">
              <a:off x="4564087" y="2994461"/>
              <a:ext cx="131229" cy="107000"/>
            </a:xfrm>
            <a:prstGeom prst="parallelogram">
              <a:avLst>
                <a:gd name="adj" fmla="val 2292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pic>
          <p:nvPicPr>
            <p:cNvPr id="306" name="図 305">
              <a:extLst>
                <a:ext uri="{FF2B5EF4-FFF2-40B4-BE49-F238E27FC236}">
                  <a16:creationId xmlns:a16="http://schemas.microsoft.com/office/drawing/2014/main" id="{8B38AA31-B108-A359-C772-79F80C02AD0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-1"/>
            <a:stretch/>
          </p:blipFill>
          <p:spPr>
            <a:xfrm>
              <a:off x="4561224" y="2961932"/>
              <a:ext cx="137121" cy="169063"/>
            </a:xfrm>
            <a:prstGeom prst="rect">
              <a:avLst/>
            </a:prstGeom>
          </p:spPr>
        </p:pic>
      </p:grpSp>
      <p:grpSp>
        <p:nvGrpSpPr>
          <p:cNvPr id="310" name="グループ化 309">
            <a:extLst>
              <a:ext uri="{FF2B5EF4-FFF2-40B4-BE49-F238E27FC236}">
                <a16:creationId xmlns:a16="http://schemas.microsoft.com/office/drawing/2014/main" id="{B57D3B04-A2F9-F5B5-B135-9D26EF865A7B}"/>
              </a:ext>
            </a:extLst>
          </p:cNvPr>
          <p:cNvGrpSpPr/>
          <p:nvPr/>
        </p:nvGrpSpPr>
        <p:grpSpPr>
          <a:xfrm>
            <a:off x="4905443" y="4754901"/>
            <a:ext cx="280409" cy="316757"/>
            <a:chOff x="4561224" y="2961932"/>
            <a:chExt cx="137121" cy="169063"/>
          </a:xfrm>
        </p:grpSpPr>
        <p:sp>
          <p:nvSpPr>
            <p:cNvPr id="311" name="平行四辺形 310">
              <a:extLst>
                <a:ext uri="{FF2B5EF4-FFF2-40B4-BE49-F238E27FC236}">
                  <a16:creationId xmlns:a16="http://schemas.microsoft.com/office/drawing/2014/main" id="{12BB5BE8-BC71-10F4-CFC2-F94E520D04CF}"/>
                </a:ext>
              </a:extLst>
            </p:cNvPr>
            <p:cNvSpPr/>
            <p:nvPr/>
          </p:nvSpPr>
          <p:spPr>
            <a:xfrm rot="519871" flipH="1">
              <a:off x="4564087" y="2994461"/>
              <a:ext cx="131229" cy="107000"/>
            </a:xfrm>
            <a:prstGeom prst="parallelogram">
              <a:avLst>
                <a:gd name="adj" fmla="val 2292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pic>
          <p:nvPicPr>
            <p:cNvPr id="312" name="図 311">
              <a:extLst>
                <a:ext uri="{FF2B5EF4-FFF2-40B4-BE49-F238E27FC236}">
                  <a16:creationId xmlns:a16="http://schemas.microsoft.com/office/drawing/2014/main" id="{F8493363-6EA5-74C2-C85B-8FAA6B16DB0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-1"/>
            <a:stretch/>
          </p:blipFill>
          <p:spPr>
            <a:xfrm>
              <a:off x="4561224" y="2961932"/>
              <a:ext cx="137121" cy="169063"/>
            </a:xfrm>
            <a:prstGeom prst="rect">
              <a:avLst/>
            </a:prstGeom>
          </p:spPr>
        </p:pic>
      </p:grpSp>
      <p:pic>
        <p:nvPicPr>
          <p:cNvPr id="323" name="図 322" descr="文字が書かれている&#10;&#10;中程度の精度で自動的に生成された説明">
            <a:extLst>
              <a:ext uri="{FF2B5EF4-FFF2-40B4-BE49-F238E27FC236}">
                <a16:creationId xmlns:a16="http://schemas.microsoft.com/office/drawing/2014/main" id="{1E9E32BB-3E99-CC5E-43DF-69F847573D6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130" y="53108"/>
            <a:ext cx="651378" cy="517483"/>
          </a:xfrm>
          <a:prstGeom prst="rect">
            <a:avLst/>
          </a:prstGeom>
        </p:spPr>
      </p:pic>
      <p:grpSp>
        <p:nvGrpSpPr>
          <p:cNvPr id="336" name="グループ化 335">
            <a:extLst>
              <a:ext uri="{FF2B5EF4-FFF2-40B4-BE49-F238E27FC236}">
                <a16:creationId xmlns:a16="http://schemas.microsoft.com/office/drawing/2014/main" id="{B8477AF8-C1CE-61CD-EE57-7D71326AE776}"/>
              </a:ext>
            </a:extLst>
          </p:cNvPr>
          <p:cNvGrpSpPr/>
          <p:nvPr/>
        </p:nvGrpSpPr>
        <p:grpSpPr>
          <a:xfrm>
            <a:off x="4087004" y="4294352"/>
            <a:ext cx="280283" cy="298917"/>
            <a:chOff x="3920067" y="5215055"/>
            <a:chExt cx="280283" cy="298917"/>
          </a:xfrm>
          <a:solidFill>
            <a:srgbClr val="C00000"/>
          </a:solidFill>
        </p:grpSpPr>
        <p:sp>
          <p:nvSpPr>
            <p:cNvPr id="337" name="星: 10 pt 336">
              <a:extLst>
                <a:ext uri="{FF2B5EF4-FFF2-40B4-BE49-F238E27FC236}">
                  <a16:creationId xmlns:a16="http://schemas.microsoft.com/office/drawing/2014/main" id="{692B3636-A775-0F7B-26AF-4723E3B4B8AC}"/>
                </a:ext>
              </a:extLst>
            </p:cNvPr>
            <p:cNvSpPr/>
            <p:nvPr/>
          </p:nvSpPr>
          <p:spPr>
            <a:xfrm>
              <a:off x="3920067" y="5215055"/>
              <a:ext cx="280283" cy="298917"/>
            </a:xfrm>
            <a:prstGeom prst="star10">
              <a:avLst>
                <a:gd name="adj" fmla="val 29787"/>
                <a:gd name="hf" fmla="val 105146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338" name="テキスト ボックス 337">
              <a:extLst>
                <a:ext uri="{FF2B5EF4-FFF2-40B4-BE49-F238E27FC236}">
                  <a16:creationId xmlns:a16="http://schemas.microsoft.com/office/drawing/2014/main" id="{5BB48AB8-14DD-43E0-31C7-4D18B1BAB21F}"/>
                </a:ext>
              </a:extLst>
            </p:cNvPr>
            <p:cNvSpPr txBox="1"/>
            <p:nvPr/>
          </p:nvSpPr>
          <p:spPr>
            <a:xfrm>
              <a:off x="3987589" y="5322383"/>
              <a:ext cx="153888" cy="92333"/>
            </a:xfrm>
            <a:prstGeom prst="rect">
              <a:avLst/>
            </a:prstGeom>
            <a:grpFill/>
            <a:ln w="28575">
              <a:noFill/>
              <a:prstDash val="sysDash"/>
            </a:ln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600" b="1" dirty="0">
                  <a:solidFill>
                    <a:prstClr val="white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異常</a:t>
              </a:r>
              <a:endParaRPr kumimoji="1" lang="en-US" altLang="ja-JP" sz="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sp>
        <p:nvSpPr>
          <p:cNvPr id="340" name="星: 10 pt 339">
            <a:extLst>
              <a:ext uri="{FF2B5EF4-FFF2-40B4-BE49-F238E27FC236}">
                <a16:creationId xmlns:a16="http://schemas.microsoft.com/office/drawing/2014/main" id="{ACFD1997-B565-7113-5D6C-752F6BD490A7}"/>
              </a:ext>
            </a:extLst>
          </p:cNvPr>
          <p:cNvSpPr/>
          <p:nvPr/>
        </p:nvSpPr>
        <p:spPr>
          <a:xfrm>
            <a:off x="2489375" y="3879804"/>
            <a:ext cx="280283" cy="298917"/>
          </a:xfrm>
          <a:prstGeom prst="star10">
            <a:avLst>
              <a:gd name="adj" fmla="val 29787"/>
              <a:gd name="hf" fmla="val 105146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4" name="図 33">
            <a:extLst>
              <a:ext uri="{FF2B5EF4-FFF2-40B4-BE49-F238E27FC236}">
                <a16:creationId xmlns:a16="http://schemas.microsoft.com/office/drawing/2014/main" id="{4140160E-65B8-E9AC-7D78-0BFC7CB916F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971" y="6105680"/>
            <a:ext cx="381079" cy="317565"/>
          </a:xfrm>
          <a:prstGeom prst="rect">
            <a:avLst/>
          </a:prstGeom>
        </p:spPr>
      </p:pic>
      <p:pic>
        <p:nvPicPr>
          <p:cNvPr id="36" name="図 35" descr="座る, 窓, テーブル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17F678A0-50B0-BA88-9C46-CBAB0364FCE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0904" y="2703369"/>
            <a:ext cx="528505" cy="710179"/>
          </a:xfrm>
          <a:prstGeom prst="rect">
            <a:avLst/>
          </a:prstGeom>
        </p:spPr>
      </p:pic>
      <p:pic>
        <p:nvPicPr>
          <p:cNvPr id="38" name="図 37" descr="屋内, テーブル, 座る, 大きい が含まれている画像&#10;&#10;自動的に生成された説明">
            <a:extLst>
              <a:ext uri="{FF2B5EF4-FFF2-40B4-BE49-F238E27FC236}">
                <a16:creationId xmlns:a16="http://schemas.microsoft.com/office/drawing/2014/main" id="{F5C18FA1-DF96-8C0D-5A57-6926956A28D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3893" y="3918728"/>
            <a:ext cx="485775" cy="4762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524DE062-10F8-C0DE-7A07-814F583EF25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5727" y="6234666"/>
            <a:ext cx="381079" cy="317565"/>
          </a:xfrm>
          <a:prstGeom prst="rect">
            <a:avLst/>
          </a:prstGeom>
        </p:spPr>
      </p:pic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998E9275-1F55-6210-6939-CF0D8828D937}"/>
              </a:ext>
            </a:extLst>
          </p:cNvPr>
          <p:cNvSpPr txBox="1"/>
          <p:nvPr/>
        </p:nvSpPr>
        <p:spPr>
          <a:xfrm>
            <a:off x="438252" y="2596200"/>
            <a:ext cx="807913" cy="253916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基幹システム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72A7DB4A-F8BC-C8DE-2A46-AEDB2B921413}"/>
              </a:ext>
            </a:extLst>
          </p:cNvPr>
          <p:cNvSpPr txBox="1"/>
          <p:nvPr/>
        </p:nvSpPr>
        <p:spPr>
          <a:xfrm>
            <a:off x="492753" y="3658993"/>
            <a:ext cx="660438" cy="253916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50" b="1" dirty="0">
                <a:solidFill>
                  <a:srgbClr val="00206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EAI</a:t>
            </a:r>
            <a:r>
              <a:rPr lang="ja-JP" altLang="en-US" sz="1050" b="1" dirty="0">
                <a:solidFill>
                  <a:srgbClr val="00206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サーバ</a:t>
            </a:r>
            <a:endParaRPr kumimoji="1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1122455E-C94B-A42F-D513-E1A671A5C6D2}"/>
              </a:ext>
            </a:extLst>
          </p:cNvPr>
          <p:cNvSpPr txBox="1"/>
          <p:nvPr/>
        </p:nvSpPr>
        <p:spPr>
          <a:xfrm>
            <a:off x="419017" y="4773532"/>
            <a:ext cx="807913" cy="253916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b="1" dirty="0">
                <a:solidFill>
                  <a:srgbClr val="00206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その他サーバ</a:t>
            </a:r>
            <a:endParaRPr kumimoji="1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54745759-1649-1DDA-069E-919C63E8F25D}"/>
              </a:ext>
            </a:extLst>
          </p:cNvPr>
          <p:cNvSpPr txBox="1"/>
          <p:nvPr/>
        </p:nvSpPr>
        <p:spPr>
          <a:xfrm>
            <a:off x="284364" y="5837256"/>
            <a:ext cx="1077219" cy="253916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ネットワーク機器</a:t>
            </a:r>
          </a:p>
        </p:txBody>
      </p:sp>
      <p:sp>
        <p:nvSpPr>
          <p:cNvPr id="52" name="吹き出し: 角を丸めた四角形 51">
            <a:extLst>
              <a:ext uri="{FF2B5EF4-FFF2-40B4-BE49-F238E27FC236}">
                <a16:creationId xmlns:a16="http://schemas.microsoft.com/office/drawing/2014/main" id="{7F3CDD2E-DB1C-7DFD-FEC3-0BADF49BF1B1}"/>
              </a:ext>
            </a:extLst>
          </p:cNvPr>
          <p:cNvSpPr/>
          <p:nvPr/>
        </p:nvSpPr>
        <p:spPr>
          <a:xfrm>
            <a:off x="1464755" y="2893208"/>
            <a:ext cx="1071312" cy="199305"/>
          </a:xfrm>
          <a:prstGeom prst="wedgeRoundRectCallout">
            <a:avLst>
              <a:gd name="adj1" fmla="val -61631"/>
              <a:gd name="adj2" fmla="val 13446"/>
              <a:gd name="adj3" fmla="val 1666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バッチ処理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F438E08-CB90-9EB5-C97A-E3D31839D4FE}"/>
              </a:ext>
            </a:extLst>
          </p:cNvPr>
          <p:cNvSpPr txBox="1"/>
          <p:nvPr/>
        </p:nvSpPr>
        <p:spPr>
          <a:xfrm>
            <a:off x="2133184" y="2663471"/>
            <a:ext cx="99257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バッチ異常終了</a:t>
            </a:r>
          </a:p>
        </p:txBody>
      </p:sp>
      <p:sp>
        <p:nvSpPr>
          <p:cNvPr id="54" name="星: 10 pt 53">
            <a:extLst>
              <a:ext uri="{FF2B5EF4-FFF2-40B4-BE49-F238E27FC236}">
                <a16:creationId xmlns:a16="http://schemas.microsoft.com/office/drawing/2014/main" id="{904894B2-D3A4-E088-A5CA-1A978B3ECC58}"/>
              </a:ext>
            </a:extLst>
          </p:cNvPr>
          <p:cNvSpPr/>
          <p:nvPr/>
        </p:nvSpPr>
        <p:spPr>
          <a:xfrm>
            <a:off x="2489375" y="2841512"/>
            <a:ext cx="280283" cy="298917"/>
          </a:xfrm>
          <a:prstGeom prst="star10">
            <a:avLst>
              <a:gd name="adj" fmla="val 29787"/>
              <a:gd name="hf" fmla="val 105146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E3D8AA3A-D64E-E49D-F530-23909EA08D89}"/>
              </a:ext>
            </a:extLst>
          </p:cNvPr>
          <p:cNvSpPr/>
          <p:nvPr/>
        </p:nvSpPr>
        <p:spPr>
          <a:xfrm>
            <a:off x="2838205" y="4852376"/>
            <a:ext cx="1390123" cy="502409"/>
          </a:xfrm>
          <a:prstGeom prst="roundRect">
            <a:avLst>
              <a:gd name="adj" fmla="val 8611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ネットワーク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監視ソフト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76" name="四角形: 角を丸くする 75">
            <a:extLst>
              <a:ext uri="{FF2B5EF4-FFF2-40B4-BE49-F238E27FC236}">
                <a16:creationId xmlns:a16="http://schemas.microsoft.com/office/drawing/2014/main" id="{9595D6FD-D334-BB65-9871-A22622E5166E}"/>
              </a:ext>
            </a:extLst>
          </p:cNvPr>
          <p:cNvSpPr/>
          <p:nvPr/>
        </p:nvSpPr>
        <p:spPr>
          <a:xfrm>
            <a:off x="7539567" y="2589049"/>
            <a:ext cx="4325964" cy="886089"/>
          </a:xfrm>
          <a:prstGeom prst="roundRect">
            <a:avLst>
              <a:gd name="adj" fmla="val 9031"/>
            </a:avLst>
          </a:prstGeom>
          <a:noFill/>
          <a:ln w="28575">
            <a:solidFill>
              <a:srgbClr val="4F81BD">
                <a:alpha val="50000"/>
              </a:srgb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79" name="楕円 78">
            <a:extLst>
              <a:ext uri="{FF2B5EF4-FFF2-40B4-BE49-F238E27FC236}">
                <a16:creationId xmlns:a16="http://schemas.microsoft.com/office/drawing/2014/main" id="{E4FBAC23-0FDF-A9DA-FA37-52EC977164E1}"/>
              </a:ext>
            </a:extLst>
          </p:cNvPr>
          <p:cNvSpPr/>
          <p:nvPr/>
        </p:nvSpPr>
        <p:spPr>
          <a:xfrm>
            <a:off x="7309828" y="2489595"/>
            <a:ext cx="720000" cy="720000"/>
          </a:xfrm>
          <a:prstGeom prst="ellipse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80" name="楕円 79">
            <a:extLst>
              <a:ext uri="{FF2B5EF4-FFF2-40B4-BE49-F238E27FC236}">
                <a16:creationId xmlns:a16="http://schemas.microsoft.com/office/drawing/2014/main" id="{247EE1C7-891E-FE3A-2EBF-D446105411BB}"/>
              </a:ext>
            </a:extLst>
          </p:cNvPr>
          <p:cNvSpPr/>
          <p:nvPr/>
        </p:nvSpPr>
        <p:spPr>
          <a:xfrm>
            <a:off x="7298325" y="3616326"/>
            <a:ext cx="720000" cy="720000"/>
          </a:xfrm>
          <a:prstGeom prst="ellipse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0F808CF6-D439-321F-EB66-21AFA1CA32E3}"/>
              </a:ext>
            </a:extLst>
          </p:cNvPr>
          <p:cNvSpPr/>
          <p:nvPr/>
        </p:nvSpPr>
        <p:spPr>
          <a:xfrm>
            <a:off x="7361279" y="2626461"/>
            <a:ext cx="60785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アプリ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" panose="020B0604030504040204" pitchFamily="34" charset="-128"/>
                <a:ea typeface="Meiryo" panose="020B0604030504040204" pitchFamily="34" charset="-128"/>
              </a:rPr>
              <a:t>担当者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AE70862A-627F-F66D-70E8-31C2AC1CD921}"/>
              </a:ext>
            </a:extLst>
          </p:cNvPr>
          <p:cNvSpPr/>
          <p:nvPr/>
        </p:nvSpPr>
        <p:spPr>
          <a:xfrm>
            <a:off x="7290747" y="3770238"/>
            <a:ext cx="74892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" panose="020B0604030504040204" pitchFamily="34" charset="-128"/>
                <a:ea typeface="Meiryo" panose="020B0604030504040204" pitchFamily="34" charset="-128"/>
              </a:rPr>
              <a:t>インフラ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" panose="020B0604030504040204" pitchFamily="34" charset="-128"/>
                <a:ea typeface="Meiryo" panose="020B0604030504040204" pitchFamily="34" charset="-128"/>
              </a:rPr>
              <a:t>担当者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8D0E0D8E-9B23-E21F-CEE0-38CC1735E9F6}"/>
              </a:ext>
            </a:extLst>
          </p:cNvPr>
          <p:cNvSpPr txBox="1"/>
          <p:nvPr/>
        </p:nvSpPr>
        <p:spPr>
          <a:xfrm>
            <a:off x="9570385" y="3207818"/>
            <a:ext cx="5453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Aさん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FABFBA1D-A570-6D32-F257-730A667DC5DA}"/>
              </a:ext>
            </a:extLst>
          </p:cNvPr>
          <p:cNvSpPr txBox="1"/>
          <p:nvPr/>
        </p:nvSpPr>
        <p:spPr>
          <a:xfrm>
            <a:off x="11004251" y="3207818"/>
            <a:ext cx="5453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Bさん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44B46889-81CA-2010-8D40-C7AA0E8D4C88}"/>
              </a:ext>
            </a:extLst>
          </p:cNvPr>
          <p:cNvSpPr txBox="1"/>
          <p:nvPr/>
        </p:nvSpPr>
        <p:spPr>
          <a:xfrm>
            <a:off x="9641230" y="4514914"/>
            <a:ext cx="5437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Cさん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1EBC642D-3A24-92A1-D85E-8594402AE715}"/>
              </a:ext>
            </a:extLst>
          </p:cNvPr>
          <p:cNvSpPr txBox="1"/>
          <p:nvPr/>
        </p:nvSpPr>
        <p:spPr>
          <a:xfrm>
            <a:off x="9640928" y="5475348"/>
            <a:ext cx="5549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Dさん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B873EA60-B580-231D-1B2D-4056E08697F1}"/>
              </a:ext>
            </a:extLst>
          </p:cNvPr>
          <p:cNvSpPr txBox="1"/>
          <p:nvPr/>
        </p:nvSpPr>
        <p:spPr>
          <a:xfrm>
            <a:off x="11006880" y="5228889"/>
            <a:ext cx="5325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Eさん</a:t>
            </a:r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88" name="四角形: 角を丸くする 87">
            <a:extLst>
              <a:ext uri="{FF2B5EF4-FFF2-40B4-BE49-F238E27FC236}">
                <a16:creationId xmlns:a16="http://schemas.microsoft.com/office/drawing/2014/main" id="{69CD76D5-FC1A-616E-7471-38AE48CC7CAB}"/>
              </a:ext>
            </a:extLst>
          </p:cNvPr>
          <p:cNvSpPr/>
          <p:nvPr/>
        </p:nvSpPr>
        <p:spPr>
          <a:xfrm>
            <a:off x="10762374" y="3757885"/>
            <a:ext cx="955585" cy="478201"/>
          </a:xfrm>
          <a:prstGeom prst="roundRect">
            <a:avLst/>
          </a:prstGeom>
          <a:solidFill>
            <a:srgbClr val="FFC000">
              <a:alpha val="80000"/>
            </a:srgbClr>
          </a:solidFill>
        </p:spPr>
        <p:txBody>
          <a:bodyPr wrap="square" lIns="36000" tIns="72000" rIns="36000" bIns="3600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読上範囲指定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機能を利用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90" name="四角形: 角を丸くする 89">
            <a:extLst>
              <a:ext uri="{FF2B5EF4-FFF2-40B4-BE49-F238E27FC236}">
                <a16:creationId xmlns:a16="http://schemas.microsoft.com/office/drawing/2014/main" id="{3264CF88-49B5-48D0-67E5-5588FB5CFC28}"/>
              </a:ext>
            </a:extLst>
          </p:cNvPr>
          <p:cNvSpPr/>
          <p:nvPr/>
        </p:nvSpPr>
        <p:spPr>
          <a:xfrm>
            <a:off x="8146733" y="2706996"/>
            <a:ext cx="1309420" cy="299429"/>
          </a:xfrm>
          <a:prstGeom prst="roundRect">
            <a:avLst/>
          </a:prstGeom>
          <a:solidFill>
            <a:srgbClr val="FFC000">
              <a:alpha val="80000"/>
            </a:srgbClr>
          </a:solidFill>
        </p:spPr>
        <p:txBody>
          <a:bodyPr wrap="none" lIns="36000" tIns="72000" rIns="36000" bIns="3600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順番発信機能を利用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91" name="図 90" descr="スーツを着た男性&#10;&#10;自動的に生成された説明">
            <a:extLst>
              <a:ext uri="{FF2B5EF4-FFF2-40B4-BE49-F238E27FC236}">
                <a16:creationId xmlns:a16="http://schemas.microsoft.com/office/drawing/2014/main" id="{3A1AABB6-EB9D-EE16-0B10-B42831F195BD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6450" y="2619284"/>
            <a:ext cx="532366" cy="608696"/>
          </a:xfrm>
          <a:prstGeom prst="rect">
            <a:avLst/>
          </a:prstGeom>
        </p:spPr>
      </p:pic>
      <p:pic>
        <p:nvPicPr>
          <p:cNvPr id="92" name="図 91" descr="テーブルの上のノートパソコンを見ている女性&#10;&#10;自動的に生成された説明">
            <a:extLst>
              <a:ext uri="{FF2B5EF4-FFF2-40B4-BE49-F238E27FC236}">
                <a16:creationId xmlns:a16="http://schemas.microsoft.com/office/drawing/2014/main" id="{48EDBA7F-ED57-9EC0-49EE-FD48B417E5A0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43152" y="2665141"/>
            <a:ext cx="817944" cy="545296"/>
          </a:xfrm>
          <a:prstGeom prst="rect">
            <a:avLst/>
          </a:prstGeom>
        </p:spPr>
      </p:pic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237FF8A3-1D18-31AD-39A9-114C497004E8}"/>
              </a:ext>
            </a:extLst>
          </p:cNvPr>
          <p:cNvSpPr txBox="1"/>
          <p:nvPr/>
        </p:nvSpPr>
        <p:spPr>
          <a:xfrm>
            <a:off x="10129113" y="2768886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A</a:t>
            </a: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さんが</a:t>
            </a:r>
            <a:endParaRPr kumimoji="1" lang="en-US" altLang="ja-JP" sz="700" b="0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出なかったら</a:t>
            </a:r>
          </a:p>
        </p:txBody>
      </p:sp>
      <p:pic>
        <p:nvPicPr>
          <p:cNvPr id="94" name="図 93" descr="スーツを着た男性&#10;&#10;自動的に生成された説明">
            <a:extLst>
              <a:ext uri="{FF2B5EF4-FFF2-40B4-BE49-F238E27FC236}">
                <a16:creationId xmlns:a16="http://schemas.microsoft.com/office/drawing/2014/main" id="{AC114FDB-F84B-3469-F894-B207B6A5AE23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61619" y="3821955"/>
            <a:ext cx="717739" cy="708433"/>
          </a:xfrm>
          <a:prstGeom prst="rect">
            <a:avLst/>
          </a:prstGeom>
        </p:spPr>
      </p:pic>
      <p:pic>
        <p:nvPicPr>
          <p:cNvPr id="95" name="図 94" descr="ネクタイを締めた男性&#10;&#10;自動的に生成された説明">
            <a:extLst>
              <a:ext uri="{FF2B5EF4-FFF2-40B4-BE49-F238E27FC236}">
                <a16:creationId xmlns:a16="http://schemas.microsoft.com/office/drawing/2014/main" id="{A3DB78CC-5769-B36F-3407-95A1197A5431}"/>
              </a:ext>
            </a:extLst>
          </p:cNvPr>
          <p:cNvPicPr>
            <a:picLocks noChangeAspect="1"/>
          </p:cNvPicPr>
          <p:nvPr/>
        </p:nvPicPr>
        <p:blipFill rotWithShape="1">
          <a:blip r:embed="rId1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41005" y="4842193"/>
            <a:ext cx="831944" cy="608907"/>
          </a:xfrm>
          <a:prstGeom prst="rect">
            <a:avLst/>
          </a:prstGeom>
        </p:spPr>
      </p:pic>
      <p:pic>
        <p:nvPicPr>
          <p:cNvPr id="96" name="図 95" descr="ノートパソコンの画面を見ている少年&#10;&#10;自動的に生成された説明">
            <a:extLst>
              <a:ext uri="{FF2B5EF4-FFF2-40B4-BE49-F238E27FC236}">
                <a16:creationId xmlns:a16="http://schemas.microsoft.com/office/drawing/2014/main" id="{1E31A237-1177-7A2E-05CB-9FB04F53D719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87579" y="4652422"/>
            <a:ext cx="906705" cy="604470"/>
          </a:xfrm>
          <a:prstGeom prst="rect">
            <a:avLst/>
          </a:prstGeom>
        </p:spPr>
      </p:pic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38521B59-B15A-D623-5920-65E465353824}"/>
              </a:ext>
            </a:extLst>
          </p:cNvPr>
          <p:cNvSpPr txBox="1"/>
          <p:nvPr/>
        </p:nvSpPr>
        <p:spPr>
          <a:xfrm>
            <a:off x="10687579" y="4263446"/>
            <a:ext cx="120150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メール本文の特定範囲</a:t>
            </a:r>
            <a:endParaRPr kumimoji="1" lang="en-US" altLang="ja-JP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だけ確認したい為、</a:t>
            </a:r>
            <a:endParaRPr kumimoji="1" lang="en-US" altLang="ja-JP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読上範囲指定機能を利用</a:t>
            </a:r>
            <a:endParaRPr kumimoji="1" lang="en-US" altLang="ja-JP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98" name="四角形: 角を丸くする 97">
            <a:extLst>
              <a:ext uri="{FF2B5EF4-FFF2-40B4-BE49-F238E27FC236}">
                <a16:creationId xmlns:a16="http://schemas.microsoft.com/office/drawing/2014/main" id="{7B4DA965-8FD9-2309-9722-C50D5C4170EC}"/>
              </a:ext>
            </a:extLst>
          </p:cNvPr>
          <p:cNvSpPr/>
          <p:nvPr/>
        </p:nvSpPr>
        <p:spPr>
          <a:xfrm>
            <a:off x="8146734" y="3765969"/>
            <a:ext cx="1309420" cy="299429"/>
          </a:xfrm>
          <a:prstGeom prst="roundRect">
            <a:avLst/>
          </a:prstGeom>
          <a:solidFill>
            <a:srgbClr val="FFC000">
              <a:alpha val="80000"/>
            </a:srgbClr>
          </a:solidFill>
        </p:spPr>
        <p:txBody>
          <a:bodyPr wrap="none" lIns="36000" tIns="72000" rIns="36000" bIns="3600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rPr>
              <a:t>同時発信機能を利用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cxnSp>
        <p:nvCxnSpPr>
          <p:cNvPr id="99" name="コネクタ: カギ線 98">
            <a:extLst>
              <a:ext uri="{FF2B5EF4-FFF2-40B4-BE49-F238E27FC236}">
                <a16:creationId xmlns:a16="http://schemas.microsoft.com/office/drawing/2014/main" id="{C0A9F05D-C047-61DD-B80F-C5331849D71F}"/>
              </a:ext>
            </a:extLst>
          </p:cNvPr>
          <p:cNvCxnSpPr>
            <a:cxnSpLocks/>
            <a:stCxn id="121" idx="3"/>
            <a:endCxn id="83" idx="1"/>
          </p:cNvCxnSpPr>
          <p:nvPr/>
        </p:nvCxnSpPr>
        <p:spPr>
          <a:xfrm flipV="1">
            <a:off x="6799877" y="3334776"/>
            <a:ext cx="2770508" cy="302208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コネクタ: カギ線 108">
            <a:extLst>
              <a:ext uri="{FF2B5EF4-FFF2-40B4-BE49-F238E27FC236}">
                <a16:creationId xmlns:a16="http://schemas.microsoft.com/office/drawing/2014/main" id="{642C61EB-1C42-AAE5-9BE6-ECDCBFFE92ED}"/>
              </a:ext>
            </a:extLst>
          </p:cNvPr>
          <p:cNvCxnSpPr>
            <a:cxnSpLocks/>
            <a:stCxn id="83" idx="3"/>
            <a:endCxn id="84" idx="1"/>
          </p:cNvCxnSpPr>
          <p:nvPr/>
        </p:nvCxnSpPr>
        <p:spPr>
          <a:xfrm>
            <a:off x="10115727" y="3334776"/>
            <a:ext cx="888524" cy="12700"/>
          </a:xfrm>
          <a:prstGeom prst="bentConnector3">
            <a:avLst>
              <a:gd name="adj1" fmla="val 50000"/>
            </a:avLst>
          </a:prstGeom>
          <a:ln w="28575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コネクタ: カギ線 134">
            <a:extLst>
              <a:ext uri="{FF2B5EF4-FFF2-40B4-BE49-F238E27FC236}">
                <a16:creationId xmlns:a16="http://schemas.microsoft.com/office/drawing/2014/main" id="{CB9E540D-BF1F-3E41-543C-F5D81DBFD399}"/>
              </a:ext>
            </a:extLst>
          </p:cNvPr>
          <p:cNvCxnSpPr>
            <a:cxnSpLocks/>
            <a:endCxn id="94" idx="1"/>
          </p:cNvCxnSpPr>
          <p:nvPr/>
        </p:nvCxnSpPr>
        <p:spPr>
          <a:xfrm flipV="1">
            <a:off x="7245284" y="4176172"/>
            <a:ext cx="2216335" cy="380215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コネクタ: カギ線 153">
            <a:extLst>
              <a:ext uri="{FF2B5EF4-FFF2-40B4-BE49-F238E27FC236}">
                <a16:creationId xmlns:a16="http://schemas.microsoft.com/office/drawing/2014/main" id="{0E3F1946-F077-5994-9C82-59075A6E74E7}"/>
              </a:ext>
            </a:extLst>
          </p:cNvPr>
          <p:cNvCxnSpPr>
            <a:cxnSpLocks/>
            <a:endCxn id="150" idx="3"/>
          </p:cNvCxnSpPr>
          <p:nvPr/>
        </p:nvCxnSpPr>
        <p:spPr>
          <a:xfrm rot="10800000" flipV="1">
            <a:off x="6799907" y="4560587"/>
            <a:ext cx="463366" cy="377990"/>
          </a:xfrm>
          <a:prstGeom prst="bentConnector3">
            <a:avLst>
              <a:gd name="adj1" fmla="val 1846"/>
            </a:avLst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コネクタ: カギ線 177">
            <a:extLst>
              <a:ext uri="{FF2B5EF4-FFF2-40B4-BE49-F238E27FC236}">
                <a16:creationId xmlns:a16="http://schemas.microsoft.com/office/drawing/2014/main" id="{2298E844-AC8B-1185-D2D0-CF4EEA60B973}"/>
              </a:ext>
            </a:extLst>
          </p:cNvPr>
          <p:cNvCxnSpPr>
            <a:cxnSpLocks/>
            <a:stCxn id="86" idx="3"/>
            <a:endCxn id="87" idx="1"/>
          </p:cNvCxnSpPr>
          <p:nvPr/>
        </p:nvCxnSpPr>
        <p:spPr>
          <a:xfrm flipV="1">
            <a:off x="10195888" y="5355847"/>
            <a:ext cx="810992" cy="246459"/>
          </a:xfrm>
          <a:prstGeom prst="bentConnector3">
            <a:avLst>
              <a:gd name="adj1" fmla="val 50000"/>
            </a:avLst>
          </a:prstGeom>
          <a:ln w="28575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5" name="グループ化 334">
            <a:extLst>
              <a:ext uri="{FF2B5EF4-FFF2-40B4-BE49-F238E27FC236}">
                <a16:creationId xmlns:a16="http://schemas.microsoft.com/office/drawing/2014/main" id="{F6DFBBEC-2713-E2FD-5A3B-C131E81CACED}"/>
              </a:ext>
            </a:extLst>
          </p:cNvPr>
          <p:cNvGrpSpPr/>
          <p:nvPr/>
        </p:nvGrpSpPr>
        <p:grpSpPr>
          <a:xfrm>
            <a:off x="4095831" y="4957975"/>
            <a:ext cx="280283" cy="298917"/>
            <a:chOff x="3920067" y="5215055"/>
            <a:chExt cx="280283" cy="298917"/>
          </a:xfrm>
          <a:solidFill>
            <a:srgbClr val="C00000"/>
          </a:solidFill>
        </p:grpSpPr>
        <p:sp>
          <p:nvSpPr>
            <p:cNvPr id="326" name="星: 10 pt 325">
              <a:extLst>
                <a:ext uri="{FF2B5EF4-FFF2-40B4-BE49-F238E27FC236}">
                  <a16:creationId xmlns:a16="http://schemas.microsoft.com/office/drawing/2014/main" id="{D39C8B8C-B258-3242-BEDD-1D972A8B0176}"/>
                </a:ext>
              </a:extLst>
            </p:cNvPr>
            <p:cNvSpPr/>
            <p:nvPr/>
          </p:nvSpPr>
          <p:spPr>
            <a:xfrm>
              <a:off x="3920067" y="5215055"/>
              <a:ext cx="280283" cy="298917"/>
            </a:xfrm>
            <a:prstGeom prst="star10">
              <a:avLst>
                <a:gd name="adj" fmla="val 29787"/>
                <a:gd name="hf" fmla="val 105146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sp>
          <p:nvSpPr>
            <p:cNvPr id="334" name="テキスト ボックス 333">
              <a:extLst>
                <a:ext uri="{FF2B5EF4-FFF2-40B4-BE49-F238E27FC236}">
                  <a16:creationId xmlns:a16="http://schemas.microsoft.com/office/drawing/2014/main" id="{7536E65E-F99E-6DE2-AFB7-B0FC54D118FA}"/>
                </a:ext>
              </a:extLst>
            </p:cNvPr>
            <p:cNvSpPr txBox="1"/>
            <p:nvPr/>
          </p:nvSpPr>
          <p:spPr>
            <a:xfrm>
              <a:off x="3987589" y="5322383"/>
              <a:ext cx="153888" cy="92333"/>
            </a:xfrm>
            <a:prstGeom prst="rect">
              <a:avLst/>
            </a:prstGeom>
            <a:grpFill/>
            <a:ln w="28575">
              <a:noFill/>
              <a:prstDash val="sysDash"/>
            </a:ln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600" b="1" dirty="0">
                  <a:solidFill>
                    <a:prstClr val="white"/>
                  </a:solidFill>
                  <a:latin typeface="Meiryo" panose="020B0604030504040204" pitchFamily="34" charset="-128"/>
                  <a:ea typeface="Meiryo" panose="020B0604030504040204" pitchFamily="34" charset="-128"/>
                </a:rPr>
                <a:t>異常</a:t>
              </a:r>
              <a:endParaRPr kumimoji="1" lang="en-US" altLang="ja-JP" sz="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grpSp>
        <p:nvGrpSpPr>
          <p:cNvPr id="195" name="グループ化 194">
            <a:extLst>
              <a:ext uri="{FF2B5EF4-FFF2-40B4-BE49-F238E27FC236}">
                <a16:creationId xmlns:a16="http://schemas.microsoft.com/office/drawing/2014/main" id="{55B5708B-0B68-4002-4F6B-2203B9D683AA}"/>
              </a:ext>
            </a:extLst>
          </p:cNvPr>
          <p:cNvGrpSpPr/>
          <p:nvPr/>
        </p:nvGrpSpPr>
        <p:grpSpPr>
          <a:xfrm>
            <a:off x="6959964" y="3468245"/>
            <a:ext cx="232247" cy="315506"/>
            <a:chOff x="7336391" y="2951822"/>
            <a:chExt cx="232247" cy="315506"/>
          </a:xfrm>
        </p:grpSpPr>
        <p:sp>
          <p:nvSpPr>
            <p:cNvPr id="194" name="平行四辺形 193">
              <a:extLst>
                <a:ext uri="{FF2B5EF4-FFF2-40B4-BE49-F238E27FC236}">
                  <a16:creationId xmlns:a16="http://schemas.microsoft.com/office/drawing/2014/main" id="{4259548E-D575-8200-A2F4-36EE61F1F99F}"/>
                </a:ext>
              </a:extLst>
            </p:cNvPr>
            <p:cNvSpPr/>
            <p:nvPr/>
          </p:nvSpPr>
          <p:spPr>
            <a:xfrm flipH="1">
              <a:off x="7344036" y="2971157"/>
              <a:ext cx="216027" cy="270353"/>
            </a:xfrm>
            <a:custGeom>
              <a:avLst/>
              <a:gdLst>
                <a:gd name="connsiteX0" fmla="*/ 0 w 219174"/>
                <a:gd name="connsiteY0" fmla="*/ 181770 h 181770"/>
                <a:gd name="connsiteX1" fmla="*/ 8861 w 219174"/>
                <a:gd name="connsiteY1" fmla="*/ 0 h 181770"/>
                <a:gd name="connsiteX2" fmla="*/ 219174 w 219174"/>
                <a:gd name="connsiteY2" fmla="*/ 0 h 181770"/>
                <a:gd name="connsiteX3" fmla="*/ 210313 w 219174"/>
                <a:gd name="connsiteY3" fmla="*/ 181770 h 181770"/>
                <a:gd name="connsiteX4" fmla="*/ 0 w 219174"/>
                <a:gd name="connsiteY4" fmla="*/ 181770 h 181770"/>
                <a:gd name="connsiteX0" fmla="*/ 13999 w 210313"/>
                <a:gd name="connsiteY0" fmla="*/ 198915 h 198915"/>
                <a:gd name="connsiteX1" fmla="*/ 0 w 210313"/>
                <a:gd name="connsiteY1" fmla="*/ 0 h 198915"/>
                <a:gd name="connsiteX2" fmla="*/ 210313 w 210313"/>
                <a:gd name="connsiteY2" fmla="*/ 0 h 198915"/>
                <a:gd name="connsiteX3" fmla="*/ 201452 w 210313"/>
                <a:gd name="connsiteY3" fmla="*/ 181770 h 198915"/>
                <a:gd name="connsiteX4" fmla="*/ 13999 w 210313"/>
                <a:gd name="connsiteY4" fmla="*/ 198915 h 198915"/>
                <a:gd name="connsiteX0" fmla="*/ 0 w 210601"/>
                <a:gd name="connsiteY0" fmla="*/ 184627 h 184627"/>
                <a:gd name="connsiteX1" fmla="*/ 288 w 210601"/>
                <a:gd name="connsiteY1" fmla="*/ 0 h 184627"/>
                <a:gd name="connsiteX2" fmla="*/ 210601 w 210601"/>
                <a:gd name="connsiteY2" fmla="*/ 0 h 184627"/>
                <a:gd name="connsiteX3" fmla="*/ 201740 w 210601"/>
                <a:gd name="connsiteY3" fmla="*/ 181770 h 184627"/>
                <a:gd name="connsiteX4" fmla="*/ 0 w 210601"/>
                <a:gd name="connsiteY4" fmla="*/ 184627 h 184627"/>
                <a:gd name="connsiteX0" fmla="*/ 0 w 216027"/>
                <a:gd name="connsiteY0" fmla="*/ 184627 h 250350"/>
                <a:gd name="connsiteX1" fmla="*/ 288 w 216027"/>
                <a:gd name="connsiteY1" fmla="*/ 0 h 250350"/>
                <a:gd name="connsiteX2" fmla="*/ 210601 w 216027"/>
                <a:gd name="connsiteY2" fmla="*/ 0 h 250350"/>
                <a:gd name="connsiteX3" fmla="*/ 216027 w 216027"/>
                <a:gd name="connsiteY3" fmla="*/ 250350 h 250350"/>
                <a:gd name="connsiteX4" fmla="*/ 0 w 216027"/>
                <a:gd name="connsiteY4" fmla="*/ 184627 h 250350"/>
                <a:gd name="connsiteX0" fmla="*/ 0 w 216027"/>
                <a:gd name="connsiteY0" fmla="*/ 184627 h 250350"/>
                <a:gd name="connsiteX1" fmla="*/ 288 w 216027"/>
                <a:gd name="connsiteY1" fmla="*/ 0 h 250350"/>
                <a:gd name="connsiteX2" fmla="*/ 207743 w 216027"/>
                <a:gd name="connsiteY2" fmla="*/ 51435 h 250350"/>
                <a:gd name="connsiteX3" fmla="*/ 216027 w 216027"/>
                <a:gd name="connsiteY3" fmla="*/ 250350 h 250350"/>
                <a:gd name="connsiteX4" fmla="*/ 0 w 216027"/>
                <a:gd name="connsiteY4" fmla="*/ 184627 h 250350"/>
                <a:gd name="connsiteX0" fmla="*/ 0 w 216027"/>
                <a:gd name="connsiteY0" fmla="*/ 184627 h 250350"/>
                <a:gd name="connsiteX1" fmla="*/ 288 w 216027"/>
                <a:gd name="connsiteY1" fmla="*/ 0 h 250350"/>
                <a:gd name="connsiteX2" fmla="*/ 207743 w 216027"/>
                <a:gd name="connsiteY2" fmla="*/ 37147 h 250350"/>
                <a:gd name="connsiteX3" fmla="*/ 216027 w 216027"/>
                <a:gd name="connsiteY3" fmla="*/ 250350 h 250350"/>
                <a:gd name="connsiteX4" fmla="*/ 0 w 216027"/>
                <a:gd name="connsiteY4" fmla="*/ 184627 h 250350"/>
                <a:gd name="connsiteX0" fmla="*/ 0 w 216027"/>
                <a:gd name="connsiteY0" fmla="*/ 204630 h 270353"/>
                <a:gd name="connsiteX1" fmla="*/ 3145 w 216027"/>
                <a:gd name="connsiteY1" fmla="*/ 0 h 270353"/>
                <a:gd name="connsiteX2" fmla="*/ 207743 w 216027"/>
                <a:gd name="connsiteY2" fmla="*/ 57150 h 270353"/>
                <a:gd name="connsiteX3" fmla="*/ 216027 w 216027"/>
                <a:gd name="connsiteY3" fmla="*/ 270353 h 270353"/>
                <a:gd name="connsiteX4" fmla="*/ 0 w 216027"/>
                <a:gd name="connsiteY4" fmla="*/ 204630 h 270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27" h="270353">
                  <a:moveTo>
                    <a:pt x="0" y="204630"/>
                  </a:moveTo>
                  <a:cubicBezTo>
                    <a:pt x="1048" y="136420"/>
                    <a:pt x="2097" y="68210"/>
                    <a:pt x="3145" y="0"/>
                  </a:cubicBezTo>
                  <a:lnTo>
                    <a:pt x="207743" y="57150"/>
                  </a:lnTo>
                  <a:lnTo>
                    <a:pt x="216027" y="270353"/>
                  </a:lnTo>
                  <a:lnTo>
                    <a:pt x="0" y="20463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pic>
          <p:nvPicPr>
            <p:cNvPr id="193" name="図 192">
              <a:extLst>
                <a:ext uri="{FF2B5EF4-FFF2-40B4-BE49-F238E27FC236}">
                  <a16:creationId xmlns:a16="http://schemas.microsoft.com/office/drawing/2014/main" id="{F3BEEF23-EED5-6995-FD50-505B4FD6CF04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336391" y="2951822"/>
              <a:ext cx="232247" cy="315506"/>
            </a:xfrm>
            <a:prstGeom prst="rect">
              <a:avLst/>
            </a:prstGeom>
          </p:spPr>
        </p:pic>
      </p:grpSp>
      <p:grpSp>
        <p:nvGrpSpPr>
          <p:cNvPr id="196" name="グループ化 195">
            <a:extLst>
              <a:ext uri="{FF2B5EF4-FFF2-40B4-BE49-F238E27FC236}">
                <a16:creationId xmlns:a16="http://schemas.microsoft.com/office/drawing/2014/main" id="{77675493-D0CC-21C2-8019-1E2F94ED9B1C}"/>
              </a:ext>
            </a:extLst>
          </p:cNvPr>
          <p:cNvGrpSpPr/>
          <p:nvPr/>
        </p:nvGrpSpPr>
        <p:grpSpPr>
          <a:xfrm>
            <a:off x="6959498" y="4778569"/>
            <a:ext cx="232247" cy="315506"/>
            <a:chOff x="7336391" y="2951822"/>
            <a:chExt cx="232247" cy="315506"/>
          </a:xfrm>
        </p:grpSpPr>
        <p:sp>
          <p:nvSpPr>
            <p:cNvPr id="197" name="平行四辺形 193">
              <a:extLst>
                <a:ext uri="{FF2B5EF4-FFF2-40B4-BE49-F238E27FC236}">
                  <a16:creationId xmlns:a16="http://schemas.microsoft.com/office/drawing/2014/main" id="{AF1F6F14-C434-A6F3-3D17-887A9D075BB8}"/>
                </a:ext>
              </a:extLst>
            </p:cNvPr>
            <p:cNvSpPr/>
            <p:nvPr/>
          </p:nvSpPr>
          <p:spPr>
            <a:xfrm flipH="1">
              <a:off x="7344036" y="2971157"/>
              <a:ext cx="216027" cy="270353"/>
            </a:xfrm>
            <a:custGeom>
              <a:avLst/>
              <a:gdLst>
                <a:gd name="connsiteX0" fmla="*/ 0 w 219174"/>
                <a:gd name="connsiteY0" fmla="*/ 181770 h 181770"/>
                <a:gd name="connsiteX1" fmla="*/ 8861 w 219174"/>
                <a:gd name="connsiteY1" fmla="*/ 0 h 181770"/>
                <a:gd name="connsiteX2" fmla="*/ 219174 w 219174"/>
                <a:gd name="connsiteY2" fmla="*/ 0 h 181770"/>
                <a:gd name="connsiteX3" fmla="*/ 210313 w 219174"/>
                <a:gd name="connsiteY3" fmla="*/ 181770 h 181770"/>
                <a:gd name="connsiteX4" fmla="*/ 0 w 219174"/>
                <a:gd name="connsiteY4" fmla="*/ 181770 h 181770"/>
                <a:gd name="connsiteX0" fmla="*/ 13999 w 210313"/>
                <a:gd name="connsiteY0" fmla="*/ 198915 h 198915"/>
                <a:gd name="connsiteX1" fmla="*/ 0 w 210313"/>
                <a:gd name="connsiteY1" fmla="*/ 0 h 198915"/>
                <a:gd name="connsiteX2" fmla="*/ 210313 w 210313"/>
                <a:gd name="connsiteY2" fmla="*/ 0 h 198915"/>
                <a:gd name="connsiteX3" fmla="*/ 201452 w 210313"/>
                <a:gd name="connsiteY3" fmla="*/ 181770 h 198915"/>
                <a:gd name="connsiteX4" fmla="*/ 13999 w 210313"/>
                <a:gd name="connsiteY4" fmla="*/ 198915 h 198915"/>
                <a:gd name="connsiteX0" fmla="*/ 0 w 210601"/>
                <a:gd name="connsiteY0" fmla="*/ 184627 h 184627"/>
                <a:gd name="connsiteX1" fmla="*/ 288 w 210601"/>
                <a:gd name="connsiteY1" fmla="*/ 0 h 184627"/>
                <a:gd name="connsiteX2" fmla="*/ 210601 w 210601"/>
                <a:gd name="connsiteY2" fmla="*/ 0 h 184627"/>
                <a:gd name="connsiteX3" fmla="*/ 201740 w 210601"/>
                <a:gd name="connsiteY3" fmla="*/ 181770 h 184627"/>
                <a:gd name="connsiteX4" fmla="*/ 0 w 210601"/>
                <a:gd name="connsiteY4" fmla="*/ 184627 h 184627"/>
                <a:gd name="connsiteX0" fmla="*/ 0 w 216027"/>
                <a:gd name="connsiteY0" fmla="*/ 184627 h 250350"/>
                <a:gd name="connsiteX1" fmla="*/ 288 w 216027"/>
                <a:gd name="connsiteY1" fmla="*/ 0 h 250350"/>
                <a:gd name="connsiteX2" fmla="*/ 210601 w 216027"/>
                <a:gd name="connsiteY2" fmla="*/ 0 h 250350"/>
                <a:gd name="connsiteX3" fmla="*/ 216027 w 216027"/>
                <a:gd name="connsiteY3" fmla="*/ 250350 h 250350"/>
                <a:gd name="connsiteX4" fmla="*/ 0 w 216027"/>
                <a:gd name="connsiteY4" fmla="*/ 184627 h 250350"/>
                <a:gd name="connsiteX0" fmla="*/ 0 w 216027"/>
                <a:gd name="connsiteY0" fmla="*/ 184627 h 250350"/>
                <a:gd name="connsiteX1" fmla="*/ 288 w 216027"/>
                <a:gd name="connsiteY1" fmla="*/ 0 h 250350"/>
                <a:gd name="connsiteX2" fmla="*/ 207743 w 216027"/>
                <a:gd name="connsiteY2" fmla="*/ 51435 h 250350"/>
                <a:gd name="connsiteX3" fmla="*/ 216027 w 216027"/>
                <a:gd name="connsiteY3" fmla="*/ 250350 h 250350"/>
                <a:gd name="connsiteX4" fmla="*/ 0 w 216027"/>
                <a:gd name="connsiteY4" fmla="*/ 184627 h 250350"/>
                <a:gd name="connsiteX0" fmla="*/ 0 w 216027"/>
                <a:gd name="connsiteY0" fmla="*/ 184627 h 250350"/>
                <a:gd name="connsiteX1" fmla="*/ 288 w 216027"/>
                <a:gd name="connsiteY1" fmla="*/ 0 h 250350"/>
                <a:gd name="connsiteX2" fmla="*/ 207743 w 216027"/>
                <a:gd name="connsiteY2" fmla="*/ 37147 h 250350"/>
                <a:gd name="connsiteX3" fmla="*/ 216027 w 216027"/>
                <a:gd name="connsiteY3" fmla="*/ 250350 h 250350"/>
                <a:gd name="connsiteX4" fmla="*/ 0 w 216027"/>
                <a:gd name="connsiteY4" fmla="*/ 184627 h 250350"/>
                <a:gd name="connsiteX0" fmla="*/ 0 w 216027"/>
                <a:gd name="connsiteY0" fmla="*/ 204630 h 270353"/>
                <a:gd name="connsiteX1" fmla="*/ 3145 w 216027"/>
                <a:gd name="connsiteY1" fmla="*/ 0 h 270353"/>
                <a:gd name="connsiteX2" fmla="*/ 207743 w 216027"/>
                <a:gd name="connsiteY2" fmla="*/ 57150 h 270353"/>
                <a:gd name="connsiteX3" fmla="*/ 216027 w 216027"/>
                <a:gd name="connsiteY3" fmla="*/ 270353 h 270353"/>
                <a:gd name="connsiteX4" fmla="*/ 0 w 216027"/>
                <a:gd name="connsiteY4" fmla="*/ 204630 h 270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27" h="270353">
                  <a:moveTo>
                    <a:pt x="0" y="204630"/>
                  </a:moveTo>
                  <a:cubicBezTo>
                    <a:pt x="1048" y="136420"/>
                    <a:pt x="2097" y="68210"/>
                    <a:pt x="3145" y="0"/>
                  </a:cubicBezTo>
                  <a:lnTo>
                    <a:pt x="207743" y="57150"/>
                  </a:lnTo>
                  <a:lnTo>
                    <a:pt x="216027" y="270353"/>
                  </a:lnTo>
                  <a:lnTo>
                    <a:pt x="0" y="20463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pic>
          <p:nvPicPr>
            <p:cNvPr id="198" name="図 197">
              <a:extLst>
                <a:ext uri="{FF2B5EF4-FFF2-40B4-BE49-F238E27FC236}">
                  <a16:creationId xmlns:a16="http://schemas.microsoft.com/office/drawing/2014/main" id="{B302AEB3-BBBD-606C-2790-C9202753474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336391" y="2951822"/>
              <a:ext cx="232247" cy="315506"/>
            </a:xfrm>
            <a:prstGeom prst="rect">
              <a:avLst/>
            </a:prstGeom>
          </p:spPr>
        </p:pic>
      </p:grpSp>
      <p:grpSp>
        <p:nvGrpSpPr>
          <p:cNvPr id="199" name="グループ化 198">
            <a:extLst>
              <a:ext uri="{FF2B5EF4-FFF2-40B4-BE49-F238E27FC236}">
                <a16:creationId xmlns:a16="http://schemas.microsoft.com/office/drawing/2014/main" id="{66CF338E-116D-8EDD-CA62-2A724E680CAC}"/>
              </a:ext>
            </a:extLst>
          </p:cNvPr>
          <p:cNvGrpSpPr/>
          <p:nvPr/>
        </p:nvGrpSpPr>
        <p:grpSpPr>
          <a:xfrm>
            <a:off x="10393366" y="3120624"/>
            <a:ext cx="232247" cy="315506"/>
            <a:chOff x="7336391" y="2951822"/>
            <a:chExt cx="232247" cy="315506"/>
          </a:xfrm>
        </p:grpSpPr>
        <p:sp>
          <p:nvSpPr>
            <p:cNvPr id="200" name="平行四辺形 193">
              <a:extLst>
                <a:ext uri="{FF2B5EF4-FFF2-40B4-BE49-F238E27FC236}">
                  <a16:creationId xmlns:a16="http://schemas.microsoft.com/office/drawing/2014/main" id="{3506DF49-A1CD-B3F2-F16E-F51B37DC76E1}"/>
                </a:ext>
              </a:extLst>
            </p:cNvPr>
            <p:cNvSpPr/>
            <p:nvPr/>
          </p:nvSpPr>
          <p:spPr>
            <a:xfrm flipH="1">
              <a:off x="7344036" y="2971157"/>
              <a:ext cx="216027" cy="270353"/>
            </a:xfrm>
            <a:custGeom>
              <a:avLst/>
              <a:gdLst>
                <a:gd name="connsiteX0" fmla="*/ 0 w 219174"/>
                <a:gd name="connsiteY0" fmla="*/ 181770 h 181770"/>
                <a:gd name="connsiteX1" fmla="*/ 8861 w 219174"/>
                <a:gd name="connsiteY1" fmla="*/ 0 h 181770"/>
                <a:gd name="connsiteX2" fmla="*/ 219174 w 219174"/>
                <a:gd name="connsiteY2" fmla="*/ 0 h 181770"/>
                <a:gd name="connsiteX3" fmla="*/ 210313 w 219174"/>
                <a:gd name="connsiteY3" fmla="*/ 181770 h 181770"/>
                <a:gd name="connsiteX4" fmla="*/ 0 w 219174"/>
                <a:gd name="connsiteY4" fmla="*/ 181770 h 181770"/>
                <a:gd name="connsiteX0" fmla="*/ 13999 w 210313"/>
                <a:gd name="connsiteY0" fmla="*/ 198915 h 198915"/>
                <a:gd name="connsiteX1" fmla="*/ 0 w 210313"/>
                <a:gd name="connsiteY1" fmla="*/ 0 h 198915"/>
                <a:gd name="connsiteX2" fmla="*/ 210313 w 210313"/>
                <a:gd name="connsiteY2" fmla="*/ 0 h 198915"/>
                <a:gd name="connsiteX3" fmla="*/ 201452 w 210313"/>
                <a:gd name="connsiteY3" fmla="*/ 181770 h 198915"/>
                <a:gd name="connsiteX4" fmla="*/ 13999 w 210313"/>
                <a:gd name="connsiteY4" fmla="*/ 198915 h 198915"/>
                <a:gd name="connsiteX0" fmla="*/ 0 w 210601"/>
                <a:gd name="connsiteY0" fmla="*/ 184627 h 184627"/>
                <a:gd name="connsiteX1" fmla="*/ 288 w 210601"/>
                <a:gd name="connsiteY1" fmla="*/ 0 h 184627"/>
                <a:gd name="connsiteX2" fmla="*/ 210601 w 210601"/>
                <a:gd name="connsiteY2" fmla="*/ 0 h 184627"/>
                <a:gd name="connsiteX3" fmla="*/ 201740 w 210601"/>
                <a:gd name="connsiteY3" fmla="*/ 181770 h 184627"/>
                <a:gd name="connsiteX4" fmla="*/ 0 w 210601"/>
                <a:gd name="connsiteY4" fmla="*/ 184627 h 184627"/>
                <a:gd name="connsiteX0" fmla="*/ 0 w 216027"/>
                <a:gd name="connsiteY0" fmla="*/ 184627 h 250350"/>
                <a:gd name="connsiteX1" fmla="*/ 288 w 216027"/>
                <a:gd name="connsiteY1" fmla="*/ 0 h 250350"/>
                <a:gd name="connsiteX2" fmla="*/ 210601 w 216027"/>
                <a:gd name="connsiteY2" fmla="*/ 0 h 250350"/>
                <a:gd name="connsiteX3" fmla="*/ 216027 w 216027"/>
                <a:gd name="connsiteY3" fmla="*/ 250350 h 250350"/>
                <a:gd name="connsiteX4" fmla="*/ 0 w 216027"/>
                <a:gd name="connsiteY4" fmla="*/ 184627 h 250350"/>
                <a:gd name="connsiteX0" fmla="*/ 0 w 216027"/>
                <a:gd name="connsiteY0" fmla="*/ 184627 h 250350"/>
                <a:gd name="connsiteX1" fmla="*/ 288 w 216027"/>
                <a:gd name="connsiteY1" fmla="*/ 0 h 250350"/>
                <a:gd name="connsiteX2" fmla="*/ 207743 w 216027"/>
                <a:gd name="connsiteY2" fmla="*/ 51435 h 250350"/>
                <a:gd name="connsiteX3" fmla="*/ 216027 w 216027"/>
                <a:gd name="connsiteY3" fmla="*/ 250350 h 250350"/>
                <a:gd name="connsiteX4" fmla="*/ 0 w 216027"/>
                <a:gd name="connsiteY4" fmla="*/ 184627 h 250350"/>
                <a:gd name="connsiteX0" fmla="*/ 0 w 216027"/>
                <a:gd name="connsiteY0" fmla="*/ 184627 h 250350"/>
                <a:gd name="connsiteX1" fmla="*/ 288 w 216027"/>
                <a:gd name="connsiteY1" fmla="*/ 0 h 250350"/>
                <a:gd name="connsiteX2" fmla="*/ 207743 w 216027"/>
                <a:gd name="connsiteY2" fmla="*/ 37147 h 250350"/>
                <a:gd name="connsiteX3" fmla="*/ 216027 w 216027"/>
                <a:gd name="connsiteY3" fmla="*/ 250350 h 250350"/>
                <a:gd name="connsiteX4" fmla="*/ 0 w 216027"/>
                <a:gd name="connsiteY4" fmla="*/ 184627 h 250350"/>
                <a:gd name="connsiteX0" fmla="*/ 0 w 216027"/>
                <a:gd name="connsiteY0" fmla="*/ 204630 h 270353"/>
                <a:gd name="connsiteX1" fmla="*/ 3145 w 216027"/>
                <a:gd name="connsiteY1" fmla="*/ 0 h 270353"/>
                <a:gd name="connsiteX2" fmla="*/ 207743 w 216027"/>
                <a:gd name="connsiteY2" fmla="*/ 57150 h 270353"/>
                <a:gd name="connsiteX3" fmla="*/ 216027 w 216027"/>
                <a:gd name="connsiteY3" fmla="*/ 270353 h 270353"/>
                <a:gd name="connsiteX4" fmla="*/ 0 w 216027"/>
                <a:gd name="connsiteY4" fmla="*/ 204630 h 270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27" h="270353">
                  <a:moveTo>
                    <a:pt x="0" y="204630"/>
                  </a:moveTo>
                  <a:cubicBezTo>
                    <a:pt x="1048" y="136420"/>
                    <a:pt x="2097" y="68210"/>
                    <a:pt x="3145" y="0"/>
                  </a:cubicBezTo>
                  <a:lnTo>
                    <a:pt x="207743" y="57150"/>
                  </a:lnTo>
                  <a:lnTo>
                    <a:pt x="216027" y="270353"/>
                  </a:lnTo>
                  <a:lnTo>
                    <a:pt x="0" y="20463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pic>
          <p:nvPicPr>
            <p:cNvPr id="201" name="図 200">
              <a:extLst>
                <a:ext uri="{FF2B5EF4-FFF2-40B4-BE49-F238E27FC236}">
                  <a16:creationId xmlns:a16="http://schemas.microsoft.com/office/drawing/2014/main" id="{A3DE8FA9-62FA-1BB4-58DE-6D2FA5EE48B6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336391" y="2951822"/>
              <a:ext cx="232247" cy="315506"/>
            </a:xfrm>
            <a:prstGeom prst="rect">
              <a:avLst/>
            </a:prstGeom>
          </p:spPr>
        </p:pic>
      </p:grpSp>
      <p:grpSp>
        <p:nvGrpSpPr>
          <p:cNvPr id="202" name="グループ化 201">
            <a:extLst>
              <a:ext uri="{FF2B5EF4-FFF2-40B4-BE49-F238E27FC236}">
                <a16:creationId xmlns:a16="http://schemas.microsoft.com/office/drawing/2014/main" id="{67C83D05-C669-DD1F-5AC7-9C1B2C58C4E1}"/>
              </a:ext>
            </a:extLst>
          </p:cNvPr>
          <p:cNvGrpSpPr/>
          <p:nvPr/>
        </p:nvGrpSpPr>
        <p:grpSpPr>
          <a:xfrm>
            <a:off x="10490750" y="5398966"/>
            <a:ext cx="232247" cy="315506"/>
            <a:chOff x="7336391" y="2951822"/>
            <a:chExt cx="232247" cy="315506"/>
          </a:xfrm>
        </p:grpSpPr>
        <p:sp>
          <p:nvSpPr>
            <p:cNvPr id="203" name="平行四辺形 193">
              <a:extLst>
                <a:ext uri="{FF2B5EF4-FFF2-40B4-BE49-F238E27FC236}">
                  <a16:creationId xmlns:a16="http://schemas.microsoft.com/office/drawing/2014/main" id="{E53A17A1-343B-828C-E885-182C6F7E8BE4}"/>
                </a:ext>
              </a:extLst>
            </p:cNvPr>
            <p:cNvSpPr/>
            <p:nvPr/>
          </p:nvSpPr>
          <p:spPr>
            <a:xfrm flipH="1">
              <a:off x="7344036" y="2971157"/>
              <a:ext cx="216027" cy="270353"/>
            </a:xfrm>
            <a:custGeom>
              <a:avLst/>
              <a:gdLst>
                <a:gd name="connsiteX0" fmla="*/ 0 w 219174"/>
                <a:gd name="connsiteY0" fmla="*/ 181770 h 181770"/>
                <a:gd name="connsiteX1" fmla="*/ 8861 w 219174"/>
                <a:gd name="connsiteY1" fmla="*/ 0 h 181770"/>
                <a:gd name="connsiteX2" fmla="*/ 219174 w 219174"/>
                <a:gd name="connsiteY2" fmla="*/ 0 h 181770"/>
                <a:gd name="connsiteX3" fmla="*/ 210313 w 219174"/>
                <a:gd name="connsiteY3" fmla="*/ 181770 h 181770"/>
                <a:gd name="connsiteX4" fmla="*/ 0 w 219174"/>
                <a:gd name="connsiteY4" fmla="*/ 181770 h 181770"/>
                <a:gd name="connsiteX0" fmla="*/ 13999 w 210313"/>
                <a:gd name="connsiteY0" fmla="*/ 198915 h 198915"/>
                <a:gd name="connsiteX1" fmla="*/ 0 w 210313"/>
                <a:gd name="connsiteY1" fmla="*/ 0 h 198915"/>
                <a:gd name="connsiteX2" fmla="*/ 210313 w 210313"/>
                <a:gd name="connsiteY2" fmla="*/ 0 h 198915"/>
                <a:gd name="connsiteX3" fmla="*/ 201452 w 210313"/>
                <a:gd name="connsiteY3" fmla="*/ 181770 h 198915"/>
                <a:gd name="connsiteX4" fmla="*/ 13999 w 210313"/>
                <a:gd name="connsiteY4" fmla="*/ 198915 h 198915"/>
                <a:gd name="connsiteX0" fmla="*/ 0 w 210601"/>
                <a:gd name="connsiteY0" fmla="*/ 184627 h 184627"/>
                <a:gd name="connsiteX1" fmla="*/ 288 w 210601"/>
                <a:gd name="connsiteY1" fmla="*/ 0 h 184627"/>
                <a:gd name="connsiteX2" fmla="*/ 210601 w 210601"/>
                <a:gd name="connsiteY2" fmla="*/ 0 h 184627"/>
                <a:gd name="connsiteX3" fmla="*/ 201740 w 210601"/>
                <a:gd name="connsiteY3" fmla="*/ 181770 h 184627"/>
                <a:gd name="connsiteX4" fmla="*/ 0 w 210601"/>
                <a:gd name="connsiteY4" fmla="*/ 184627 h 184627"/>
                <a:gd name="connsiteX0" fmla="*/ 0 w 216027"/>
                <a:gd name="connsiteY0" fmla="*/ 184627 h 250350"/>
                <a:gd name="connsiteX1" fmla="*/ 288 w 216027"/>
                <a:gd name="connsiteY1" fmla="*/ 0 h 250350"/>
                <a:gd name="connsiteX2" fmla="*/ 210601 w 216027"/>
                <a:gd name="connsiteY2" fmla="*/ 0 h 250350"/>
                <a:gd name="connsiteX3" fmla="*/ 216027 w 216027"/>
                <a:gd name="connsiteY3" fmla="*/ 250350 h 250350"/>
                <a:gd name="connsiteX4" fmla="*/ 0 w 216027"/>
                <a:gd name="connsiteY4" fmla="*/ 184627 h 250350"/>
                <a:gd name="connsiteX0" fmla="*/ 0 w 216027"/>
                <a:gd name="connsiteY0" fmla="*/ 184627 h 250350"/>
                <a:gd name="connsiteX1" fmla="*/ 288 w 216027"/>
                <a:gd name="connsiteY1" fmla="*/ 0 h 250350"/>
                <a:gd name="connsiteX2" fmla="*/ 207743 w 216027"/>
                <a:gd name="connsiteY2" fmla="*/ 51435 h 250350"/>
                <a:gd name="connsiteX3" fmla="*/ 216027 w 216027"/>
                <a:gd name="connsiteY3" fmla="*/ 250350 h 250350"/>
                <a:gd name="connsiteX4" fmla="*/ 0 w 216027"/>
                <a:gd name="connsiteY4" fmla="*/ 184627 h 250350"/>
                <a:gd name="connsiteX0" fmla="*/ 0 w 216027"/>
                <a:gd name="connsiteY0" fmla="*/ 184627 h 250350"/>
                <a:gd name="connsiteX1" fmla="*/ 288 w 216027"/>
                <a:gd name="connsiteY1" fmla="*/ 0 h 250350"/>
                <a:gd name="connsiteX2" fmla="*/ 207743 w 216027"/>
                <a:gd name="connsiteY2" fmla="*/ 37147 h 250350"/>
                <a:gd name="connsiteX3" fmla="*/ 216027 w 216027"/>
                <a:gd name="connsiteY3" fmla="*/ 250350 h 250350"/>
                <a:gd name="connsiteX4" fmla="*/ 0 w 216027"/>
                <a:gd name="connsiteY4" fmla="*/ 184627 h 250350"/>
                <a:gd name="connsiteX0" fmla="*/ 0 w 216027"/>
                <a:gd name="connsiteY0" fmla="*/ 204630 h 270353"/>
                <a:gd name="connsiteX1" fmla="*/ 3145 w 216027"/>
                <a:gd name="connsiteY1" fmla="*/ 0 h 270353"/>
                <a:gd name="connsiteX2" fmla="*/ 207743 w 216027"/>
                <a:gd name="connsiteY2" fmla="*/ 57150 h 270353"/>
                <a:gd name="connsiteX3" fmla="*/ 216027 w 216027"/>
                <a:gd name="connsiteY3" fmla="*/ 270353 h 270353"/>
                <a:gd name="connsiteX4" fmla="*/ 0 w 216027"/>
                <a:gd name="connsiteY4" fmla="*/ 204630 h 270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27" h="270353">
                  <a:moveTo>
                    <a:pt x="0" y="204630"/>
                  </a:moveTo>
                  <a:cubicBezTo>
                    <a:pt x="1048" y="136420"/>
                    <a:pt x="2097" y="68210"/>
                    <a:pt x="3145" y="0"/>
                  </a:cubicBezTo>
                  <a:lnTo>
                    <a:pt x="207743" y="57150"/>
                  </a:lnTo>
                  <a:lnTo>
                    <a:pt x="216027" y="270353"/>
                  </a:lnTo>
                  <a:lnTo>
                    <a:pt x="0" y="20463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  <p:pic>
          <p:nvPicPr>
            <p:cNvPr id="204" name="図 203">
              <a:extLst>
                <a:ext uri="{FF2B5EF4-FFF2-40B4-BE49-F238E27FC236}">
                  <a16:creationId xmlns:a16="http://schemas.microsoft.com/office/drawing/2014/main" id="{25ED54B8-CC50-C462-DEC2-C009DD5912DC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336391" y="2951822"/>
              <a:ext cx="232247" cy="315506"/>
            </a:xfrm>
            <a:prstGeom prst="rect">
              <a:avLst/>
            </a:prstGeom>
          </p:spPr>
        </p:pic>
      </p:grpSp>
      <p:sp>
        <p:nvSpPr>
          <p:cNvPr id="206" name="テキスト ボックス 205">
            <a:extLst>
              <a:ext uri="{FF2B5EF4-FFF2-40B4-BE49-F238E27FC236}">
                <a16:creationId xmlns:a16="http://schemas.microsoft.com/office/drawing/2014/main" id="{8AA807B6-52BC-A088-EFC3-27D310D08FE3}"/>
              </a:ext>
            </a:extLst>
          </p:cNvPr>
          <p:cNvSpPr txBox="1"/>
          <p:nvPr/>
        </p:nvSpPr>
        <p:spPr>
          <a:xfrm>
            <a:off x="9654459" y="5925525"/>
            <a:ext cx="2234621" cy="725077"/>
          </a:xfrm>
          <a:prstGeom prst="roundRect">
            <a:avLst/>
          </a:prstGeom>
          <a:solidFill>
            <a:srgbClr val="4F81BD">
              <a:alpha val="20000"/>
            </a:srgbClr>
          </a:solidFill>
        </p:spPr>
        <p:txBody>
          <a:bodyPr wrap="square" lIns="72000" tIns="36000" rIns="72000" bIns="720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sz="10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※</a:t>
            </a:r>
            <a:r>
              <a:rPr lang="ja-JP" altLang="en-US" sz="10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連絡先グループが同じであれば、機器・監視対象数に関係なく</a:t>
            </a:r>
            <a:endParaRPr lang="en-US" altLang="ja-JP" sz="1000" dirty="0">
              <a:solidFill>
                <a:srgbClr val="40404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ct val="120000"/>
              </a:lnSpc>
            </a:pPr>
            <a:r>
              <a:rPr lang="en-US" altLang="ja-JP" sz="1000" dirty="0">
                <a:solidFill>
                  <a:srgbClr val="40404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1アカウントで済みます。</a:t>
            </a:r>
            <a:endParaRPr kumimoji="1" lang="ja-JP" altLang="en-US" sz="1000" dirty="0">
              <a:solidFill>
                <a:srgbClr val="40404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45" name="図 344" descr="白いバックグラウンドの前に立っている女性&#10;&#10;中程度の精度で自動的に生成された説明">
            <a:extLst>
              <a:ext uri="{FF2B5EF4-FFF2-40B4-BE49-F238E27FC236}">
                <a16:creationId xmlns:a16="http://schemas.microsoft.com/office/drawing/2014/main" id="{6E661480-A8AD-8856-1A34-0654D3044576}"/>
              </a:ext>
            </a:extLst>
          </p:cNvPr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539398" y="5901549"/>
            <a:ext cx="581641" cy="751036"/>
          </a:xfrm>
          <a:prstGeom prst="rect">
            <a:avLst/>
          </a:prstGeom>
        </p:spPr>
      </p:pic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F4C2E233-5D6F-9473-537E-BF03CB15DD4C}"/>
              </a:ext>
            </a:extLst>
          </p:cNvPr>
          <p:cNvGrpSpPr/>
          <p:nvPr/>
        </p:nvGrpSpPr>
        <p:grpSpPr>
          <a:xfrm>
            <a:off x="5384181" y="5338241"/>
            <a:ext cx="1617751" cy="409783"/>
            <a:chOff x="3288167" y="6099164"/>
            <a:chExt cx="1617751" cy="409783"/>
          </a:xfrm>
        </p:grpSpPr>
        <p:pic>
          <p:nvPicPr>
            <p:cNvPr id="30" name="図 29" descr="図形, 四角形&#10;&#10;自動的に生成された説明">
              <a:extLst>
                <a:ext uri="{FF2B5EF4-FFF2-40B4-BE49-F238E27FC236}">
                  <a16:creationId xmlns:a16="http://schemas.microsoft.com/office/drawing/2014/main" id="{B01FB29B-8901-0163-A742-ECD1B1D753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1438267">
              <a:off x="3288167" y="6099164"/>
              <a:ext cx="1617751" cy="409783"/>
            </a:xfrm>
            <a:prstGeom prst="rect">
              <a:avLst/>
            </a:prstGeom>
          </p:spPr>
        </p:pic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A35B3149-95C9-3113-AE78-D510247705D4}"/>
                </a:ext>
              </a:extLst>
            </p:cNvPr>
            <p:cNvSpPr/>
            <p:nvPr/>
          </p:nvSpPr>
          <p:spPr>
            <a:xfrm>
              <a:off x="3417875" y="6151515"/>
              <a:ext cx="141577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600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Meiryo" panose="020B0604030504040204" pitchFamily="34" charset="-128"/>
                  <a:ea typeface="Meiryo" panose="020B0604030504040204" pitchFamily="34" charset="-128"/>
                </a:rPr>
                <a:t>ご利用プラン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</a:endParaRPr>
            </a:p>
          </p:txBody>
        </p:sp>
      </p:grpSp>
      <p:pic>
        <p:nvPicPr>
          <p:cNvPr id="19" name="図 18" descr="スーツを着た男性&#10;&#10;自動的に生成された説明">
            <a:extLst>
              <a:ext uri="{FF2B5EF4-FFF2-40B4-BE49-F238E27FC236}">
                <a16:creationId xmlns:a16="http://schemas.microsoft.com/office/drawing/2014/main" id="{E8C24528-5389-1F7C-A875-505C8DECFB6D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858870" y="532449"/>
            <a:ext cx="917011" cy="611342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D494887F-E9D0-AF93-0426-27D33C50BDA1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2478" y="2576516"/>
            <a:ext cx="673051" cy="553776"/>
          </a:xfrm>
          <a:prstGeom prst="rect">
            <a:avLst/>
          </a:prstGeom>
        </p:spPr>
      </p:pic>
      <p:cxnSp>
        <p:nvCxnSpPr>
          <p:cNvPr id="35" name="コネクタ: カギ線 134">
            <a:extLst>
              <a:ext uri="{FF2B5EF4-FFF2-40B4-BE49-F238E27FC236}">
                <a16:creationId xmlns:a16="http://schemas.microsoft.com/office/drawing/2014/main" id="{237E741B-AD54-EF82-A5B7-72758E42AF05}"/>
              </a:ext>
            </a:extLst>
          </p:cNvPr>
          <p:cNvCxnSpPr>
            <a:cxnSpLocks/>
            <a:endCxn id="95" idx="1"/>
          </p:cNvCxnSpPr>
          <p:nvPr/>
        </p:nvCxnSpPr>
        <p:spPr>
          <a:xfrm>
            <a:off x="7245284" y="4936322"/>
            <a:ext cx="2295721" cy="210325"/>
          </a:xfrm>
          <a:prstGeom prst="bentConnector3">
            <a:avLst>
              <a:gd name="adj1" fmla="val 35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459781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1A313995C069AB4DB591D00E56ADBBAC" ma:contentTypeVersion="16" ma:contentTypeDescription="新しいドキュメントを作成します。" ma:contentTypeScope="" ma:versionID="268352c6408381edaa5f04d261301d10">
  <xsd:schema xmlns:xsd="http://www.w3.org/2001/XMLSchema" xmlns:xs="http://www.w3.org/2001/XMLSchema" xmlns:p="http://schemas.microsoft.com/office/2006/metadata/properties" xmlns:ns2="e328f08b-3499-495b-99a4-4b1f3ffc5be9" xmlns:ns3="b90e4c5d-0ed4-458f-abd8-4800e94b7842" targetNamespace="http://schemas.microsoft.com/office/2006/metadata/properties" ma:root="true" ma:fieldsID="6ac19418ee909fbb8338f82c2da64161" ns2:_="" ns3:_="">
    <xsd:import namespace="e328f08b-3499-495b-99a4-4b1f3ffc5be9"/>
    <xsd:import namespace="b90e4c5d-0ed4-458f-abd8-4800e94b78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8f08b-3499-495b-99a4-4b1f3ffc5b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b36e8ec-0a94-410c-a8aa-2e5263ae052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0e4c5d-0ed4-458f-abd8-4800e94b784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4295c56-fe0c-4e3f-bfd9-26dffbb2c021}" ma:internalName="TaxCatchAll" ma:showField="CatchAllData" ma:web="b90e4c5d-0ed4-458f-abd8-4800e94b78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FE9D65B-A464-4C35-B414-36D0F2DFFA2A}"/>
</file>

<file path=customXml/itemProps2.xml><?xml version="1.0" encoding="utf-8"?>
<ds:datastoreItem xmlns:ds="http://schemas.openxmlformats.org/officeDocument/2006/customXml" ds:itemID="{2BDF1E18-C368-428B-A275-BA177ED0633E}"/>
</file>

<file path=docProps/app.xml><?xml version="1.0" encoding="utf-8"?>
<Properties xmlns="http://schemas.openxmlformats.org/officeDocument/2006/extended-properties" xmlns:vt="http://schemas.openxmlformats.org/officeDocument/2006/docPropsVTypes">
  <TotalTime>2036</TotalTime>
  <Words>354</Words>
  <Application>Microsoft Macintosh PowerPoint</Application>
  <PresentationFormat>ワイド画面</PresentationFormat>
  <Paragraphs>62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</vt:lpstr>
      <vt:lpstr>游ゴシック</vt:lpstr>
      <vt:lpstr>Arial</vt:lpstr>
      <vt:lpstr>Calibri</vt:lpstr>
      <vt:lpstr>1_Office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neo sai7037</dc:creator>
  <cp:lastModifiedBy>EndoYuka</cp:lastModifiedBy>
  <cp:revision>40</cp:revision>
  <dcterms:created xsi:type="dcterms:W3CDTF">2023-06-26T02:55:59Z</dcterms:created>
  <dcterms:modified xsi:type="dcterms:W3CDTF">2023-07-04T07:33:24Z</dcterms:modified>
</cp:coreProperties>
</file>