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2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01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D494887F-E9D0-AF93-0426-27D33C50BD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751" y="4674450"/>
            <a:ext cx="673051" cy="553776"/>
          </a:xfrm>
          <a:prstGeom prst="rect">
            <a:avLst/>
          </a:prstGeom>
        </p:spPr>
      </p:pic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5FD7C738-73DA-A20D-05C7-A2DABC8DA41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871601" y="4951338"/>
            <a:ext cx="1317150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4" name="グループ化 303">
            <a:extLst>
              <a:ext uri="{FF2B5EF4-FFF2-40B4-BE49-F238E27FC236}">
                <a16:creationId xmlns:a16="http://schemas.microsoft.com/office/drawing/2014/main" id="{90B871F0-9EAC-58AD-6346-A611CC671751}"/>
              </a:ext>
            </a:extLst>
          </p:cNvPr>
          <p:cNvGrpSpPr/>
          <p:nvPr/>
        </p:nvGrpSpPr>
        <p:grpSpPr>
          <a:xfrm>
            <a:off x="6240741" y="4647320"/>
            <a:ext cx="502233" cy="567335"/>
            <a:chOff x="4561224" y="2961932"/>
            <a:chExt cx="137121" cy="169063"/>
          </a:xfrm>
        </p:grpSpPr>
        <p:sp>
          <p:nvSpPr>
            <p:cNvPr id="305" name="平行四辺形 304">
              <a:extLst>
                <a:ext uri="{FF2B5EF4-FFF2-40B4-BE49-F238E27FC236}">
                  <a16:creationId xmlns:a16="http://schemas.microsoft.com/office/drawing/2014/main" id="{CF833D31-4069-24F0-5FAB-FA36097F8B1D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8B38AA31-B108-A359-C772-79F80C02AD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6068899-BC3E-1E0C-F518-F7ED8168FE4D}"/>
              </a:ext>
            </a:extLst>
          </p:cNvPr>
          <p:cNvSpPr txBox="1"/>
          <p:nvPr/>
        </p:nvSpPr>
        <p:spPr>
          <a:xfrm>
            <a:off x="5969232" y="443723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D5F2903C-56C0-5FAF-1EBB-D055806AAEA0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7861802" y="4951338"/>
            <a:ext cx="1154757" cy="0"/>
          </a:xfrm>
          <a:prstGeom prst="straightConnector1">
            <a:avLst/>
          </a:prstGeom>
          <a:ln w="28575">
            <a:solidFill>
              <a:srgbClr val="4F81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55B5708B-0B68-4002-4F6B-2203B9D683AA}"/>
              </a:ext>
            </a:extLst>
          </p:cNvPr>
          <p:cNvGrpSpPr/>
          <p:nvPr/>
        </p:nvGrpSpPr>
        <p:grpSpPr>
          <a:xfrm>
            <a:off x="8193625" y="4673514"/>
            <a:ext cx="398340" cy="541142"/>
            <a:chOff x="7336391" y="2951822"/>
            <a:chExt cx="232247" cy="315506"/>
          </a:xfrm>
        </p:grpSpPr>
        <p:sp>
          <p:nvSpPr>
            <p:cNvPr id="194" name="平行四辺形 193">
              <a:extLst>
                <a:ext uri="{FF2B5EF4-FFF2-40B4-BE49-F238E27FC236}">
                  <a16:creationId xmlns:a16="http://schemas.microsoft.com/office/drawing/2014/main" id="{4259548E-D575-8200-A2F4-36EE61F1F99F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F3BEEF23-EED5-6995-FD50-505B4FD6C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6104281-BAB8-C0D2-D92A-2D9BD444A932}"/>
              </a:ext>
            </a:extLst>
          </p:cNvPr>
          <p:cNvSpPr txBox="1"/>
          <p:nvPr/>
        </p:nvSpPr>
        <p:spPr>
          <a:xfrm>
            <a:off x="8000572" y="443723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D45F1932-56F8-64EB-0F37-0D1E75348145}"/>
              </a:ext>
            </a:extLst>
          </p:cNvPr>
          <p:cNvSpPr/>
          <p:nvPr/>
        </p:nvSpPr>
        <p:spPr>
          <a:xfrm>
            <a:off x="1468788" y="4202367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219060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i="0" dirty="0">
                <a:solidFill>
                  <a:srgbClr val="40404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ウイルス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23921" y="617595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9453282" y="71832"/>
            <a:ext cx="2376936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.214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大手メーカ／売上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2,500億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17387" y="892874"/>
            <a:ext cx="6056076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ホームページの改ざん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が発生、メールを見落として気付くまでに</a:t>
            </a:r>
            <a:r>
              <a:rPr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３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日掛かった。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" altLang="ja-JP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改ざん検知ツールと併せてメルコルを導入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し、</a:t>
            </a:r>
            <a: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改ざん時、即時気付ける仕組みづくりを構築。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880761" y="887464"/>
            <a:ext cx="4935160" cy="1328814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 b="1">
                <a:solidFill>
                  <a:srgbClr val="404040"/>
                </a:solidFill>
              </a:defRPr>
            </a:lvl1pPr>
          </a:lstStyle>
          <a:p>
            <a:r>
              <a:rPr lang="ja-JP" altLang="en-US" b="0" dirty="0">
                <a:latin typeface="Meiryo" panose="020B0604030504040204" pitchFamily="34" charset="-128"/>
                <a:ea typeface="Meiryo" panose="020B0604030504040204" pitchFamily="34" charset="-128"/>
              </a:rPr>
              <a:t>導入後まだ改ざんは発生していませんが、改ざんに気付ける体制づくりが出来て、</a:t>
            </a:r>
            <a:r>
              <a:rPr lang="ja-JP" altLang="en-US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大きなリスクヘッジに繋がってます。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38942" y="1626967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A599EE2B-A835-EA22-1B23-F218BBF90948}"/>
              </a:ext>
            </a:extLst>
          </p:cNvPr>
          <p:cNvSpPr/>
          <p:nvPr/>
        </p:nvSpPr>
        <p:spPr>
          <a:xfrm>
            <a:off x="4426603" y="4716262"/>
            <a:ext cx="1390123" cy="502409"/>
          </a:xfrm>
          <a:prstGeom prst="roundRect">
            <a:avLst>
              <a:gd name="adj" fmla="val 8611"/>
            </a:avLst>
          </a:prstGeom>
          <a:solidFill>
            <a:srgbClr val="39A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改ざん</a:t>
            </a:r>
            <a:endParaRPr lang="en-US" altLang="ja-JP" sz="14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感知ソフト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F438E08-CB90-9EB5-C97A-E3D31839D4FE}"/>
              </a:ext>
            </a:extLst>
          </p:cNvPr>
          <p:cNvSpPr txBox="1"/>
          <p:nvPr/>
        </p:nvSpPr>
        <p:spPr>
          <a:xfrm>
            <a:off x="3688524" y="4726602"/>
            <a:ext cx="492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13719" y="707468"/>
            <a:ext cx="917011" cy="611342"/>
          </a:xfrm>
          <a:prstGeom prst="rect">
            <a:avLst/>
          </a:prstGeom>
        </p:spPr>
      </p:pic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105F00B0-670C-439C-CB5A-AD0B013EA73F}"/>
              </a:ext>
            </a:extLst>
          </p:cNvPr>
          <p:cNvGrpSpPr/>
          <p:nvPr/>
        </p:nvGrpSpPr>
        <p:grpSpPr>
          <a:xfrm>
            <a:off x="2868490" y="4562144"/>
            <a:ext cx="721365" cy="769323"/>
            <a:chOff x="1418945" y="4294282"/>
            <a:chExt cx="721365" cy="769323"/>
          </a:xfrm>
        </p:grpSpPr>
        <p:sp>
          <p:nvSpPr>
            <p:cNvPr id="57" name="星: 10 pt 53">
              <a:extLst>
                <a:ext uri="{FF2B5EF4-FFF2-40B4-BE49-F238E27FC236}">
                  <a16:creationId xmlns:a16="http://schemas.microsoft.com/office/drawing/2014/main" id="{CFF423A5-CA25-76FB-F2FF-4C0D72FBC1F1}"/>
                </a:ext>
              </a:extLst>
            </p:cNvPr>
            <p:cNvSpPr/>
            <p:nvPr/>
          </p:nvSpPr>
          <p:spPr>
            <a:xfrm>
              <a:off x="1418945" y="4294282"/>
              <a:ext cx="721365" cy="769323"/>
            </a:xfrm>
            <a:prstGeom prst="star10">
              <a:avLst>
                <a:gd name="adj" fmla="val 29787"/>
                <a:gd name="hf" fmla="val 10514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5EB4F94-7930-702F-EF19-7067B027CC6F}"/>
                </a:ext>
              </a:extLst>
            </p:cNvPr>
            <p:cNvSpPr txBox="1"/>
            <p:nvPr/>
          </p:nvSpPr>
          <p:spPr>
            <a:xfrm>
              <a:off x="1456463" y="45563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改ざん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91" name="図 90" descr="スーツを着た男性&#10;&#10;自動的に生成された説明">
            <a:extLst>
              <a:ext uri="{FF2B5EF4-FFF2-40B4-BE49-F238E27FC236}">
                <a16:creationId xmlns:a16="http://schemas.microsoft.com/office/drawing/2014/main" id="{3A1AABB6-EB9D-EE16-0B10-B42831F195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9671" y="4167799"/>
            <a:ext cx="1094252" cy="1251145"/>
          </a:xfrm>
          <a:prstGeom prst="rect">
            <a:avLst/>
          </a:prstGeom>
        </p:spPr>
      </p:pic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CEBB75BF-56B7-4866-8E39-A28DF975D45B}"/>
              </a:ext>
            </a:extLst>
          </p:cNvPr>
          <p:cNvCxnSpPr>
            <a:cxnSpLocks/>
            <a:stCxn id="55" idx="3"/>
            <a:endCxn id="125" idx="1"/>
          </p:cNvCxnSpPr>
          <p:nvPr/>
        </p:nvCxnSpPr>
        <p:spPr>
          <a:xfrm>
            <a:off x="3552339" y="4962749"/>
            <a:ext cx="874264" cy="4718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楕円 23">
            <a:extLst>
              <a:ext uri="{FF2B5EF4-FFF2-40B4-BE49-F238E27FC236}">
                <a16:creationId xmlns:a16="http://schemas.microsoft.com/office/drawing/2014/main" id="{3D5E0CB4-3D91-DF30-5D9A-1410E0C850C5}"/>
              </a:ext>
            </a:extLst>
          </p:cNvPr>
          <p:cNvSpPr/>
          <p:nvPr/>
        </p:nvSpPr>
        <p:spPr>
          <a:xfrm>
            <a:off x="1471986" y="2442051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AF0C0C6-B189-9669-4A37-1C1B497FB0E1}"/>
              </a:ext>
            </a:extLst>
          </p:cNvPr>
          <p:cNvSpPr txBox="1"/>
          <p:nvPr/>
        </p:nvSpPr>
        <p:spPr>
          <a:xfrm>
            <a:off x="1584640" y="2580297"/>
            <a:ext cx="1231106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ホームページ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79D748B-C548-35E7-CB2C-D193904F085E}"/>
              </a:ext>
            </a:extLst>
          </p:cNvPr>
          <p:cNvGrpSpPr/>
          <p:nvPr/>
        </p:nvGrpSpPr>
        <p:grpSpPr>
          <a:xfrm>
            <a:off x="2868490" y="2791217"/>
            <a:ext cx="721365" cy="769323"/>
            <a:chOff x="1418945" y="4294282"/>
            <a:chExt cx="721365" cy="769323"/>
          </a:xfrm>
        </p:grpSpPr>
        <p:sp>
          <p:nvSpPr>
            <p:cNvPr id="73" name="星: 10 pt 53">
              <a:extLst>
                <a:ext uri="{FF2B5EF4-FFF2-40B4-BE49-F238E27FC236}">
                  <a16:creationId xmlns:a16="http://schemas.microsoft.com/office/drawing/2014/main" id="{C3CCCE4D-FFF5-9DC6-A2D1-FB23ED69B7A7}"/>
                </a:ext>
              </a:extLst>
            </p:cNvPr>
            <p:cNvSpPr/>
            <p:nvPr/>
          </p:nvSpPr>
          <p:spPr>
            <a:xfrm>
              <a:off x="1418945" y="4294282"/>
              <a:ext cx="721365" cy="769323"/>
            </a:xfrm>
            <a:prstGeom prst="star10">
              <a:avLst>
                <a:gd name="adj" fmla="val 29787"/>
                <a:gd name="hf" fmla="val 10514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CA7E4BDA-395D-2652-0F5C-EE7E6E1A68A3}"/>
                </a:ext>
              </a:extLst>
            </p:cNvPr>
            <p:cNvSpPr txBox="1"/>
            <p:nvPr/>
          </p:nvSpPr>
          <p:spPr>
            <a:xfrm>
              <a:off x="1456463" y="45563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改ざん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09884E4-214A-1049-EC5E-4642A2A55624}"/>
              </a:ext>
            </a:extLst>
          </p:cNvPr>
          <p:cNvSpPr txBox="1"/>
          <p:nvPr/>
        </p:nvSpPr>
        <p:spPr>
          <a:xfrm>
            <a:off x="6661870" y="269020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見落として、気付くまでに</a:t>
            </a:r>
            <a:endParaRPr lang="en-US" altLang="ja-JP" sz="1400" b="1" dirty="0">
              <a:solidFill>
                <a:srgbClr val="C0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数日経過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0BC1BF7C-8B7D-0249-81BC-A5954DFA09D2}"/>
              </a:ext>
            </a:extLst>
          </p:cNvPr>
          <p:cNvCxnSpPr>
            <a:cxnSpLocks/>
            <a:stCxn id="74" idx="3"/>
            <a:endCxn id="8" idx="1"/>
          </p:cNvCxnSpPr>
          <p:nvPr/>
        </p:nvCxnSpPr>
        <p:spPr>
          <a:xfrm>
            <a:off x="3552339" y="3191822"/>
            <a:ext cx="821742" cy="12249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D269263-5132-BFF2-D5E3-A31441ED284F}"/>
              </a:ext>
            </a:extLst>
          </p:cNvPr>
          <p:cNvSpPr txBox="1"/>
          <p:nvPr/>
        </p:nvSpPr>
        <p:spPr>
          <a:xfrm>
            <a:off x="9278205" y="4113060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452CC7A3-466A-8F7F-3C57-AE3BB3518FD7}"/>
              </a:ext>
            </a:extLst>
          </p:cNvPr>
          <p:cNvSpPr txBox="1"/>
          <p:nvPr/>
        </p:nvSpPr>
        <p:spPr>
          <a:xfrm>
            <a:off x="9278205" y="2342133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図 107" descr="図形, 四角形&#10;&#10;自動的に生成された説明">
            <a:extLst>
              <a:ext uri="{FF2B5EF4-FFF2-40B4-BE49-F238E27FC236}">
                <a16:creationId xmlns:a16="http://schemas.microsoft.com/office/drawing/2014/main" id="{E3099767-7971-F91C-EC06-3DA43E96C8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436286" y="3053691"/>
            <a:ext cx="1020899" cy="368300"/>
          </a:xfrm>
          <a:prstGeom prst="rect">
            <a:avLst/>
          </a:prstGeom>
        </p:spPr>
      </p:pic>
      <p:pic>
        <p:nvPicPr>
          <p:cNvPr id="110" name="図 109" descr="図形, 四角形&#10;&#10;自動的に生成された説明">
            <a:extLst>
              <a:ext uri="{FF2B5EF4-FFF2-40B4-BE49-F238E27FC236}">
                <a16:creationId xmlns:a16="http://schemas.microsoft.com/office/drawing/2014/main" id="{A576EDF9-09A6-8EC8-FE8C-F3C8324C1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436287" y="4882491"/>
            <a:ext cx="1020899" cy="368300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E8C3A67F-E736-31DD-BB5E-705BE7753F85}"/>
              </a:ext>
            </a:extLst>
          </p:cNvPr>
          <p:cNvSpPr/>
          <p:nvPr/>
        </p:nvSpPr>
        <p:spPr>
          <a:xfrm>
            <a:off x="542200" y="3076105"/>
            <a:ext cx="819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985F350E-4A76-DDE5-5C16-569B48EA3F72}"/>
              </a:ext>
            </a:extLst>
          </p:cNvPr>
          <p:cNvSpPr/>
          <p:nvPr/>
        </p:nvSpPr>
        <p:spPr>
          <a:xfrm>
            <a:off x="542200" y="4904905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3" name="四角形: 角を丸くする 97">
            <a:extLst>
              <a:ext uri="{FF2B5EF4-FFF2-40B4-BE49-F238E27FC236}">
                <a16:creationId xmlns:a16="http://schemas.microsoft.com/office/drawing/2014/main" id="{E391124A-3558-9CB2-E77C-AADE7CD4DF21}"/>
              </a:ext>
            </a:extLst>
          </p:cNvPr>
          <p:cNvSpPr/>
          <p:nvPr/>
        </p:nvSpPr>
        <p:spPr>
          <a:xfrm>
            <a:off x="10234164" y="4552374"/>
            <a:ext cx="1489819" cy="670402"/>
          </a:xfrm>
          <a:prstGeom prst="wedgeRoundRectCallout">
            <a:avLst>
              <a:gd name="adj1" fmla="val -59679"/>
              <a:gd name="adj2" fmla="val -22700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すぐに改ざんに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気付ける仕組みが</a:t>
            </a:r>
            <a:endParaRPr lang="en-US" altLang="ja-JP" sz="1050" b="1" dirty="0">
              <a:solidFill>
                <a:prstClr val="black">
                  <a:lumMod val="75000"/>
                  <a:lumOff val="2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できて安心！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B67AA485-7E75-37F0-5174-58CF86C4D383}"/>
              </a:ext>
            </a:extLst>
          </p:cNvPr>
          <p:cNvSpPr txBox="1"/>
          <p:nvPr/>
        </p:nvSpPr>
        <p:spPr>
          <a:xfrm>
            <a:off x="2718076" y="6134356"/>
            <a:ext cx="5947678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ビジネスライト</a:t>
            </a:r>
            <a:r>
              <a:rPr lang="en-US" altLang="ja-JP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(月払) </a:t>
            </a:r>
            <a:r>
              <a:rPr lang="en-US" altLang="ja-JP" sz="20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6,980</a:t>
            </a:r>
            <a:r>
              <a:rPr lang="en-US" altLang="ja-JP" sz="20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円/月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5,980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1D343AC7-F144-12AE-51EB-B6E66B375CCF}"/>
              </a:ext>
            </a:extLst>
          </p:cNvPr>
          <p:cNvGrpSpPr/>
          <p:nvPr/>
        </p:nvGrpSpPr>
        <p:grpSpPr>
          <a:xfrm>
            <a:off x="1193472" y="6199309"/>
            <a:ext cx="1617751" cy="409783"/>
            <a:chOff x="3288167" y="6099164"/>
            <a:chExt cx="1617751" cy="409783"/>
          </a:xfrm>
        </p:grpSpPr>
        <p:pic>
          <p:nvPicPr>
            <p:cNvPr id="117" name="図 116" descr="図形, 四角形&#10;&#10;自動的に生成された説明">
              <a:extLst>
                <a:ext uri="{FF2B5EF4-FFF2-40B4-BE49-F238E27FC236}">
                  <a16:creationId xmlns:a16="http://schemas.microsoft.com/office/drawing/2014/main" id="{204B9A52-4B2A-83A0-1043-AC4357EA0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C3556AA2-1CDA-D103-6F83-F1EC44BBE774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15FFF24-2064-0BB4-D05B-11D7790583AD}"/>
              </a:ext>
            </a:extLst>
          </p:cNvPr>
          <p:cNvSpPr/>
          <p:nvPr/>
        </p:nvSpPr>
        <p:spPr>
          <a:xfrm>
            <a:off x="4374081" y="2952866"/>
            <a:ext cx="1390123" cy="502409"/>
          </a:xfrm>
          <a:prstGeom prst="roundRect">
            <a:avLst>
              <a:gd name="adj" fmla="val 8611"/>
            </a:avLst>
          </a:prstGeom>
          <a:solidFill>
            <a:srgbClr val="39A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改ざん</a:t>
            </a:r>
            <a:endParaRPr lang="en-US" altLang="ja-JP" sz="14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感知ソフト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558212A-CC71-F9EE-5182-2EC724A2378B}"/>
              </a:ext>
            </a:extLst>
          </p:cNvPr>
          <p:cNvSpPr txBox="1"/>
          <p:nvPr/>
        </p:nvSpPr>
        <p:spPr>
          <a:xfrm>
            <a:off x="3735746" y="2802009"/>
            <a:ext cx="492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FFC6BC2-000D-8853-F1A0-75FA60164848}"/>
              </a:ext>
            </a:extLst>
          </p:cNvPr>
          <p:cNvSpPr txBox="1"/>
          <p:nvPr/>
        </p:nvSpPr>
        <p:spPr>
          <a:xfrm>
            <a:off x="8987992" y="5704010"/>
            <a:ext cx="2327060" cy="966845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lIns="72000" tIns="36000" rIns="72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ウイルス監視等にも利用し、連絡先が同じであれば１契約で可能です。</a:t>
            </a:r>
            <a:endParaRPr kumimoji="1" lang="ja-JP" altLang="en-US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5" name="図 24" descr="白いバックグラウンド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09D9CD9A-0FD3-6F7F-E53D-F0B70B0F984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34296" y="5529552"/>
            <a:ext cx="805988" cy="1040721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90C0C0E-038B-0E48-3F3F-C9008886B5E5}"/>
              </a:ext>
            </a:extLst>
          </p:cNvPr>
          <p:cNvCxnSpPr>
            <a:cxnSpLocks/>
          </p:cNvCxnSpPr>
          <p:nvPr/>
        </p:nvCxnSpPr>
        <p:spPr>
          <a:xfrm>
            <a:off x="5793987" y="3203374"/>
            <a:ext cx="3235684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9056C6F-D95D-F6C1-A4C2-D6F7ACFD021C}"/>
              </a:ext>
            </a:extLst>
          </p:cNvPr>
          <p:cNvGrpSpPr/>
          <p:nvPr/>
        </p:nvGrpSpPr>
        <p:grpSpPr>
          <a:xfrm>
            <a:off x="6195168" y="2940508"/>
            <a:ext cx="502233" cy="567335"/>
            <a:chOff x="4561224" y="2961932"/>
            <a:chExt cx="137121" cy="169063"/>
          </a:xfrm>
        </p:grpSpPr>
        <p:sp>
          <p:nvSpPr>
            <p:cNvPr id="30" name="平行四辺形 29">
              <a:extLst>
                <a:ext uri="{FF2B5EF4-FFF2-40B4-BE49-F238E27FC236}">
                  <a16:creationId xmlns:a16="http://schemas.microsoft.com/office/drawing/2014/main" id="{4625D1C8-FBED-6314-C9C6-B4F5E7557404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C890E60E-B41B-F919-D048-7BD690CFAC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D743018D-37E6-D455-25D8-37C8675DEF47}"/>
              </a:ext>
            </a:extLst>
          </p:cNvPr>
          <p:cNvGrpSpPr/>
          <p:nvPr/>
        </p:nvGrpSpPr>
        <p:grpSpPr>
          <a:xfrm>
            <a:off x="7873075" y="3986196"/>
            <a:ext cx="1079143" cy="413835"/>
            <a:chOff x="7663629" y="3871045"/>
            <a:chExt cx="1079143" cy="413835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7481F60F-A5D2-895D-85F6-0E162B6F192C}"/>
                </a:ext>
              </a:extLst>
            </p:cNvPr>
            <p:cNvSpPr/>
            <p:nvPr/>
          </p:nvSpPr>
          <p:spPr>
            <a:xfrm>
              <a:off x="7715222" y="3871045"/>
              <a:ext cx="1008610" cy="413835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A9BCCF3-BC0D-C2AC-055B-E971D8CF4EF3}"/>
                </a:ext>
              </a:extLst>
            </p:cNvPr>
            <p:cNvSpPr txBox="1"/>
            <p:nvPr/>
          </p:nvSpPr>
          <p:spPr>
            <a:xfrm>
              <a:off x="7663629" y="3916711"/>
              <a:ext cx="1079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秒以内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40" name="爆発 2 39">
            <a:extLst>
              <a:ext uri="{FF2B5EF4-FFF2-40B4-BE49-F238E27FC236}">
                <a16:creationId xmlns:a16="http://schemas.microsoft.com/office/drawing/2014/main" id="{1A1DCEA7-B4F5-2CC6-F6B6-F0DDB0D142FE}"/>
              </a:ext>
            </a:extLst>
          </p:cNvPr>
          <p:cNvSpPr/>
          <p:nvPr/>
        </p:nvSpPr>
        <p:spPr>
          <a:xfrm>
            <a:off x="9548839" y="2602242"/>
            <a:ext cx="744909" cy="543488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8" name="図 27" descr="ノートパソコンを使用しているスーツを着た男性&#10;&#10;中程度の精度で自動的に生成された説明">
            <a:extLst>
              <a:ext uri="{FF2B5EF4-FFF2-40B4-BE49-F238E27FC236}">
                <a16:creationId xmlns:a16="http://schemas.microsoft.com/office/drawing/2014/main" id="{21D9FB60-586A-0781-CDD7-7235CAD0A61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0075" y="2594439"/>
            <a:ext cx="1174570" cy="907004"/>
          </a:xfrm>
          <a:prstGeom prst="rect">
            <a:avLst/>
          </a:prstGeom>
        </p:spPr>
      </p:pic>
      <p:pic>
        <p:nvPicPr>
          <p:cNvPr id="43" name="図 42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6AC30CDB-EBA4-22E3-F3FD-03D239FD8A0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7116" y="2915063"/>
            <a:ext cx="1055483" cy="930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768FFB0-68BB-0851-48BE-42E060059FA1}"/>
              </a:ext>
            </a:extLst>
          </p:cNvPr>
          <p:cNvSpPr txBox="1"/>
          <p:nvPr/>
        </p:nvSpPr>
        <p:spPr>
          <a:xfrm>
            <a:off x="1580117" y="4288807"/>
            <a:ext cx="1231106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ホームページ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45" name="図 44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D2F00FC9-B718-78DF-E6E1-2C7FD03081A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93" y="4623573"/>
            <a:ext cx="1055483" cy="930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CCE7B672-5785-EE62-7E32-A3672E3E4361}"/>
              </a:ext>
            </a:extLst>
          </p:cNvPr>
          <p:cNvGrpSpPr/>
          <p:nvPr/>
        </p:nvGrpSpPr>
        <p:grpSpPr>
          <a:xfrm>
            <a:off x="343243" y="806017"/>
            <a:ext cx="1617751" cy="409783"/>
            <a:chOff x="545526" y="1170479"/>
            <a:chExt cx="1617751" cy="409783"/>
          </a:xfrm>
        </p:grpSpPr>
        <p:pic>
          <p:nvPicPr>
            <p:cNvPr id="47" name="図 46" descr="図形, 四角形&#10;&#10;自動的に生成された説明">
              <a:extLst>
                <a:ext uri="{FF2B5EF4-FFF2-40B4-BE49-F238E27FC236}">
                  <a16:creationId xmlns:a16="http://schemas.microsoft.com/office/drawing/2014/main" id="{901F4369-2600-0CDE-1925-D3E223D63E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ED0442C7-AA9A-B06E-8D66-CBF6609C775A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6A911A75-D632-9088-A651-AEC6C8D745DB}"/>
              </a:ext>
            </a:extLst>
          </p:cNvPr>
          <p:cNvGrpSpPr/>
          <p:nvPr/>
        </p:nvGrpSpPr>
        <p:grpSpPr>
          <a:xfrm>
            <a:off x="6712197" y="799146"/>
            <a:ext cx="1640994" cy="409783"/>
            <a:chOff x="545526" y="1170479"/>
            <a:chExt cx="1640994" cy="409783"/>
          </a:xfrm>
        </p:grpSpPr>
        <p:pic>
          <p:nvPicPr>
            <p:cNvPr id="51" name="図 50" descr="図形, 四角形&#10;&#10;自動的に生成された説明">
              <a:extLst>
                <a:ext uri="{FF2B5EF4-FFF2-40B4-BE49-F238E27FC236}">
                  <a16:creationId xmlns:a16="http://schemas.microsoft.com/office/drawing/2014/main" id="{3F635F55-06A6-F0AF-B264-3821895C7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8A0A4712-B55E-936C-6CDC-9D11423706A4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8881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5" ma:contentTypeDescription="新しいドキュメントを作成します。" ma:contentTypeScope="" ma:versionID="987e0705fa4563ef6fbfda3b3bce6abe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2f3df999e0580cc5b4f832c34b2beb77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FF390C-34BE-4226-BB0A-23828638ED1B}"/>
</file>

<file path=customXml/itemProps2.xml><?xml version="1.0" encoding="utf-8"?>
<ds:datastoreItem xmlns:ds="http://schemas.openxmlformats.org/officeDocument/2006/customXml" ds:itemID="{3C60BC60-F537-45CA-ACDC-8351D988AEFF}"/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168</Words>
  <Application>Microsoft Macintosh PowerPoint</Application>
  <PresentationFormat>ワイド画面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2023-07-04T07:36:12Z</dcterms:modified>
</cp:coreProperties>
</file>