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2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3F7F8"/>
    <a:srgbClr val="4F81BD"/>
    <a:srgbClr val="39A44A"/>
    <a:srgbClr val="FF9900"/>
    <a:srgbClr val="404040"/>
    <a:srgbClr val="002060"/>
    <a:srgbClr val="5B9BD5"/>
    <a:srgbClr val="B1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4" autoAdjust="0"/>
    <p:restoredTop sz="91361"/>
  </p:normalViewPr>
  <p:slideViewPr>
    <p:cSldViewPr snapToGrid="0">
      <p:cViewPr varScale="1">
        <p:scale>
          <a:sx n="116" d="100"/>
          <a:sy n="116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AFF37-7CF1-467D-AEB4-71D5344C5150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715A2-A4C8-45CD-B85F-40275EBAF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F097-103F-487D-9F2A-B5D2B1FD5A2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31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042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DBD04-5A1F-47F8-B014-FC29268E7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DB169-213D-4F18-91E9-A41C35B2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27195-E5F0-446B-BDFE-431F2FA7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F95-4390-4441-B9BE-1214570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A214A-82A3-4A67-99D1-41A0244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7262A-1DD7-4370-80EB-355D90B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F9BD2-F8D2-4246-AA5B-C79E611FF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0F8B7-2A85-46F5-9220-213D7757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75324-82C1-4A14-A35A-68C1D9EE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7CC65-E18B-46F3-83EA-056AB367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311A62-AB87-42AD-9D87-B0A011C3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915DAC-9C1C-4E79-8FD4-376A9A223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9E544-A40C-444C-9DF5-0FAE7123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5DE6C-3E6A-4925-A090-2F10BBBA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71C0A-3467-46B2-890C-68F9681A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5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ADDD-71E2-4AD5-99EE-639927A5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24FB0-C94E-4072-9BEB-9BD419BFD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DF8A7-AD28-43E9-926F-97A0F3A5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F6AC-E9FA-472E-BA0E-9DF8B3E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D5826-7D15-437B-8D4F-68B74E26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4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0691-FE4B-4E97-8278-826BC1F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DBD55-3325-4AB5-BA6F-9749606DF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7CB11-64FD-4736-9944-050AE850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BA9FB0-2C4B-4FFB-990F-E770BBE8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96CA6-8F50-4083-8EB4-4B080AF8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E1702-D03F-41C9-A165-131A2BD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D6D2E-28EA-428F-90D0-314E6C785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2F18B7-D2ED-4AF7-938F-8B5A39E8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A4D96-DCF9-4C8B-9D02-D481C1AD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5D4042-A8EC-4E9D-B1CB-1F9ACAFF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9482CA-1B40-4F06-8501-5710EDD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CA2D-6B4E-4704-B885-CB403E5E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B44DF0-7E7A-4D14-88A9-E9F41EC7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29A8D-DCF4-4100-AF2B-42040923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F60117-1EED-45C8-84CC-DC8DBB51D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4925B-354B-4C3B-9555-357662C86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E1552-20C4-41AB-B96A-2C528E4A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D06477-86B2-4139-AFE0-09FFB74D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B641D2-AE04-426B-9B7F-748B1614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90B39-B554-4CED-80FC-FABC526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6D76-16D8-451C-BB10-7B3CA61A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412AE0-E5A3-48A4-8522-186743FC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4ECC7-4C4A-41C2-B390-3BF74695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423F88-1B2B-4D94-969D-B03A9D27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3CA0E3-681D-4A06-9365-2DC37E12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29FD7B-91F5-4750-AC9A-E1465E6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4FF34-81D4-48D9-98A1-625B130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8C36D-E26E-454D-9FC8-E4F2AE1D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C37ED-F3C6-4877-99EF-DD965A3DF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B1FF-A69C-4914-AB7C-BB3EA07E9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227BC-A6DD-4BE2-BEB6-B6ED578C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1C1FB-CE60-4A63-A077-7734F7D7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7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3821-6E61-4155-A8DA-80C58AEF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69F386-AFA8-44DB-9BC7-2833D3ACA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B24AA-A35C-47E7-A473-859D8BDE4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3B31-F2E0-452F-8E5E-93558109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670C84-1DBD-4861-9B29-FE13A450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F08A-E635-4C44-BDF8-C6ACF4A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31689C-A431-4FDB-AC37-3AC05A37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90B1E2-8CED-4A53-8510-E4693347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E269D-CCA6-41C9-BD75-46FF465D0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E6FF8-4FDF-4DB9-8D3E-7466DE04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44481-154D-4A0C-A267-096071010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コネクタ: カギ線 134">
            <a:extLst>
              <a:ext uri="{FF2B5EF4-FFF2-40B4-BE49-F238E27FC236}">
                <a16:creationId xmlns:a16="http://schemas.microsoft.com/office/drawing/2014/main" id="{AF39E5B3-8109-D36A-AF90-197CA9D44710}"/>
              </a:ext>
            </a:extLst>
          </p:cNvPr>
          <p:cNvCxnSpPr>
            <a:cxnSpLocks/>
          </p:cNvCxnSpPr>
          <p:nvPr/>
        </p:nvCxnSpPr>
        <p:spPr>
          <a:xfrm>
            <a:off x="5700826" y="4149648"/>
            <a:ext cx="3131999" cy="790923"/>
          </a:xfrm>
          <a:prstGeom prst="bentConnector3">
            <a:avLst>
              <a:gd name="adj1" fmla="val 65358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 descr="座席, 家具, 椅子, チェアー が含まれている画像&#10;&#10;自動的に生成された説明">
            <a:extLst>
              <a:ext uri="{FF2B5EF4-FFF2-40B4-BE49-F238E27FC236}">
                <a16:creationId xmlns:a16="http://schemas.microsoft.com/office/drawing/2014/main" id="{47F1498B-9B0E-DD1D-A269-3496841F9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10026">
            <a:off x="2647625" y="3837772"/>
            <a:ext cx="864767" cy="793812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B013546-FAF6-4E98-B558-C26BCFB2CE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8505" y="3897452"/>
            <a:ext cx="673052" cy="553776"/>
          </a:xfrm>
          <a:prstGeom prst="rect">
            <a:avLst/>
          </a:prstGeom>
        </p:spPr>
      </p:pic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C2B5D5EF-9251-BDC9-A33C-D6D8036E4172}"/>
              </a:ext>
            </a:extLst>
          </p:cNvPr>
          <p:cNvCxnSpPr>
            <a:cxnSpLocks/>
          </p:cNvCxnSpPr>
          <p:nvPr/>
        </p:nvCxnSpPr>
        <p:spPr>
          <a:xfrm>
            <a:off x="3535429" y="4169808"/>
            <a:ext cx="1626608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82F1709-941E-4653-E1CC-E5AF47C87BD2}"/>
              </a:ext>
            </a:extLst>
          </p:cNvPr>
          <p:cNvGrpSpPr/>
          <p:nvPr/>
        </p:nvGrpSpPr>
        <p:grpSpPr>
          <a:xfrm>
            <a:off x="4064139" y="3870322"/>
            <a:ext cx="502233" cy="567335"/>
            <a:chOff x="4561224" y="2961932"/>
            <a:chExt cx="137121" cy="169063"/>
          </a:xfrm>
        </p:grpSpPr>
        <p:sp>
          <p:nvSpPr>
            <p:cNvPr id="50" name="平行四辺形 49">
              <a:extLst>
                <a:ext uri="{FF2B5EF4-FFF2-40B4-BE49-F238E27FC236}">
                  <a16:creationId xmlns:a16="http://schemas.microsoft.com/office/drawing/2014/main" id="{61C28324-DBAD-6350-2D2E-49A0A6D8B2A0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C9F3F61E-B52D-B591-7CDE-C4FE2C8C56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1514A9A-3F69-7271-A5B8-F13F1C1FB884}"/>
              </a:ext>
            </a:extLst>
          </p:cNvPr>
          <p:cNvSpPr txBox="1"/>
          <p:nvPr/>
        </p:nvSpPr>
        <p:spPr>
          <a:xfrm>
            <a:off x="3868034" y="3660237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FF99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EBEEBF08-3CA7-2083-15F6-49D067566D99}"/>
              </a:ext>
            </a:extLst>
          </p:cNvPr>
          <p:cNvCxnSpPr>
            <a:cxnSpLocks/>
          </p:cNvCxnSpPr>
          <p:nvPr/>
        </p:nvCxnSpPr>
        <p:spPr>
          <a:xfrm flipH="1">
            <a:off x="1898484" y="4149648"/>
            <a:ext cx="74190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7078CD-3A6A-C856-AE55-45B56E24DA70}"/>
              </a:ext>
            </a:extLst>
          </p:cNvPr>
          <p:cNvSpPr txBox="1"/>
          <p:nvPr/>
        </p:nvSpPr>
        <p:spPr>
          <a:xfrm>
            <a:off x="6940162" y="880364"/>
            <a:ext cx="4935160" cy="1614850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一人作業時の従業員の安全管理にウェアラブルを導入、同時にメルコルも契約し、緊急時の安全管理が高まりました。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従業員も安心して作業出来るようになりました。</a:t>
            </a:r>
          </a:p>
        </p:txBody>
      </p:sp>
      <p:pic>
        <p:nvPicPr>
          <p:cNvPr id="19" name="図 18" descr="スーツを着た男性&#10;&#10;自動的に生成された説明">
            <a:extLst>
              <a:ext uri="{FF2B5EF4-FFF2-40B4-BE49-F238E27FC236}">
                <a16:creationId xmlns:a16="http://schemas.microsoft.com/office/drawing/2014/main" id="{E8C24528-5389-1F7C-A875-505C8DECFB6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873120" y="715185"/>
            <a:ext cx="917011" cy="611342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E6206394-3EE5-4FBB-39F5-10428F7A379E}"/>
              </a:ext>
            </a:extLst>
          </p:cNvPr>
          <p:cNvGrpSpPr/>
          <p:nvPr/>
        </p:nvGrpSpPr>
        <p:grpSpPr>
          <a:xfrm>
            <a:off x="6377030" y="3896516"/>
            <a:ext cx="398340" cy="541142"/>
            <a:chOff x="7336391" y="2951822"/>
            <a:chExt cx="232247" cy="315506"/>
          </a:xfrm>
        </p:grpSpPr>
        <p:sp>
          <p:nvSpPr>
            <p:cNvPr id="37" name="平行四辺形 193">
              <a:extLst>
                <a:ext uri="{FF2B5EF4-FFF2-40B4-BE49-F238E27FC236}">
                  <a16:creationId xmlns:a16="http://schemas.microsoft.com/office/drawing/2014/main" id="{3C1F34B9-762F-D09E-A073-16515B1D3FAF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9EEAA644-20ED-6A2A-F828-1D8298240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A033784-3946-5A69-2EB2-5D65B403E0C2}"/>
              </a:ext>
            </a:extLst>
          </p:cNvPr>
          <p:cNvSpPr txBox="1"/>
          <p:nvPr/>
        </p:nvSpPr>
        <p:spPr>
          <a:xfrm>
            <a:off x="6183977" y="366023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電話通知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59" name="コネクタ: カギ線 134">
            <a:extLst>
              <a:ext uri="{FF2B5EF4-FFF2-40B4-BE49-F238E27FC236}">
                <a16:creationId xmlns:a16="http://schemas.microsoft.com/office/drawing/2014/main" id="{DF3FBDFC-6D36-6EF2-AF89-1C85E0DB11F5}"/>
              </a:ext>
            </a:extLst>
          </p:cNvPr>
          <p:cNvCxnSpPr>
            <a:cxnSpLocks/>
          </p:cNvCxnSpPr>
          <p:nvPr/>
        </p:nvCxnSpPr>
        <p:spPr>
          <a:xfrm flipV="1">
            <a:off x="7748539" y="4150703"/>
            <a:ext cx="1070244" cy="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コネクタ: カギ線 134">
            <a:extLst>
              <a:ext uri="{FF2B5EF4-FFF2-40B4-BE49-F238E27FC236}">
                <a16:creationId xmlns:a16="http://schemas.microsoft.com/office/drawing/2014/main" id="{7A91C1F8-F226-F5FB-800E-D2EA580FB6F7}"/>
              </a:ext>
            </a:extLst>
          </p:cNvPr>
          <p:cNvCxnSpPr>
            <a:cxnSpLocks/>
            <a:endCxn id="61" idx="1"/>
          </p:cNvCxnSpPr>
          <p:nvPr/>
        </p:nvCxnSpPr>
        <p:spPr>
          <a:xfrm rot="5400000" flipH="1" flipV="1">
            <a:off x="7731242" y="3372614"/>
            <a:ext cx="1071504" cy="103522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図 60" descr="スーツを着た男性&#10;&#10;自動的に生成された説明">
            <a:extLst>
              <a:ext uri="{FF2B5EF4-FFF2-40B4-BE49-F238E27FC236}">
                <a16:creationId xmlns:a16="http://schemas.microsoft.com/office/drawing/2014/main" id="{4A0ED146-DCB5-0573-9E74-C60ED393AF88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4604" y="2870537"/>
            <a:ext cx="846499" cy="967869"/>
          </a:xfrm>
          <a:prstGeom prst="rect">
            <a:avLst/>
          </a:prstGeom>
        </p:spPr>
      </p:pic>
      <p:pic>
        <p:nvPicPr>
          <p:cNvPr id="63" name="図 62" descr="ネクタイを締めた男性&#10;&#10;自動的に生成された説明">
            <a:extLst>
              <a:ext uri="{FF2B5EF4-FFF2-40B4-BE49-F238E27FC236}">
                <a16:creationId xmlns:a16="http://schemas.microsoft.com/office/drawing/2014/main" id="{9ED1A4BD-0673-7849-29C2-8B75673B268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4604" y="4618285"/>
            <a:ext cx="1138748" cy="833459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0D1AE54-9F89-F789-C461-DD7A7AA85E78}"/>
              </a:ext>
            </a:extLst>
          </p:cNvPr>
          <p:cNvSpPr txBox="1"/>
          <p:nvPr/>
        </p:nvSpPr>
        <p:spPr>
          <a:xfrm>
            <a:off x="8899232" y="2701260"/>
            <a:ext cx="615553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管理者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8" name="四角形: 角を丸くする 76">
            <a:extLst>
              <a:ext uri="{FF2B5EF4-FFF2-40B4-BE49-F238E27FC236}">
                <a16:creationId xmlns:a16="http://schemas.microsoft.com/office/drawing/2014/main" id="{06014E9D-49A7-6A5F-A9DA-FBDD3C8F59BE}"/>
              </a:ext>
            </a:extLst>
          </p:cNvPr>
          <p:cNvSpPr/>
          <p:nvPr/>
        </p:nvSpPr>
        <p:spPr>
          <a:xfrm>
            <a:off x="8481822" y="2584552"/>
            <a:ext cx="1440684" cy="3094420"/>
          </a:xfrm>
          <a:prstGeom prst="roundRect">
            <a:avLst>
              <a:gd name="adj" fmla="val 4042"/>
            </a:avLst>
          </a:prstGeom>
          <a:noFill/>
          <a:ln w="28575">
            <a:solidFill>
              <a:srgbClr val="4F81BD">
                <a:alpha val="5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0" name="四角形: 角を丸くする 97">
            <a:extLst>
              <a:ext uri="{FF2B5EF4-FFF2-40B4-BE49-F238E27FC236}">
                <a16:creationId xmlns:a16="http://schemas.microsoft.com/office/drawing/2014/main" id="{146ACE11-6AE0-B405-AE8E-63F688DF08A2}"/>
              </a:ext>
            </a:extLst>
          </p:cNvPr>
          <p:cNvSpPr/>
          <p:nvPr/>
        </p:nvSpPr>
        <p:spPr>
          <a:xfrm>
            <a:off x="8547454" y="5541082"/>
            <a:ext cx="1309420" cy="299429"/>
          </a:xfrm>
          <a:prstGeom prst="roundRect">
            <a:avLst/>
          </a:prstGeom>
          <a:solidFill>
            <a:srgbClr val="FFC000">
              <a:alpha val="80000"/>
            </a:srgbClr>
          </a:solidFill>
        </p:spPr>
        <p:txBody>
          <a:bodyPr wrap="none" lIns="36000" tIns="72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同時発信機能を利用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8719909A-BF73-0A6D-1D55-404CE84D8C6B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5361" y="3668716"/>
            <a:ext cx="984442" cy="1015406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DA2B756-5F37-9CDF-18C4-4B6F3B507545}"/>
              </a:ext>
            </a:extLst>
          </p:cNvPr>
          <p:cNvSpPr txBox="1"/>
          <p:nvPr/>
        </p:nvSpPr>
        <p:spPr>
          <a:xfrm flipH="1">
            <a:off x="4664356" y="517474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現場急行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41" name="図 40" descr="人, 屋内, 持つ, 男 が含まれている画像&#10;&#10;自動的に生成された説明">
            <a:extLst>
              <a:ext uri="{FF2B5EF4-FFF2-40B4-BE49-F238E27FC236}">
                <a16:creationId xmlns:a16="http://schemas.microsoft.com/office/drawing/2014/main" id="{997E7104-EFE5-BCC2-5819-5EBE6F9E397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566" y="3892340"/>
            <a:ext cx="1190281" cy="480364"/>
          </a:xfrm>
          <a:prstGeom prst="rect">
            <a:avLst/>
          </a:prstGeom>
        </p:spPr>
      </p:pic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E0CA572-6A18-CE21-CF96-2E52E48FDF1A}"/>
              </a:ext>
            </a:extLst>
          </p:cNvPr>
          <p:cNvGrpSpPr/>
          <p:nvPr/>
        </p:nvGrpSpPr>
        <p:grpSpPr>
          <a:xfrm>
            <a:off x="1548070" y="3692188"/>
            <a:ext cx="721365" cy="769323"/>
            <a:chOff x="1418945" y="4294282"/>
            <a:chExt cx="721365" cy="769323"/>
          </a:xfrm>
        </p:grpSpPr>
        <p:sp>
          <p:nvSpPr>
            <p:cNvPr id="74" name="星: 10 pt 53">
              <a:extLst>
                <a:ext uri="{FF2B5EF4-FFF2-40B4-BE49-F238E27FC236}">
                  <a16:creationId xmlns:a16="http://schemas.microsoft.com/office/drawing/2014/main" id="{7585A7D8-6467-975C-DF49-5B8FAB7C7D5A}"/>
                </a:ext>
              </a:extLst>
            </p:cNvPr>
            <p:cNvSpPr/>
            <p:nvPr/>
          </p:nvSpPr>
          <p:spPr>
            <a:xfrm>
              <a:off x="1418945" y="4294282"/>
              <a:ext cx="721365" cy="769323"/>
            </a:xfrm>
            <a:prstGeom prst="star10">
              <a:avLst>
                <a:gd name="adj" fmla="val 29787"/>
                <a:gd name="hf" fmla="val 105146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9D04EF7B-7C7E-1176-ECA2-7F62C1AB9398}"/>
                </a:ext>
              </a:extLst>
            </p:cNvPr>
            <p:cNvSpPr txBox="1"/>
            <p:nvPr/>
          </p:nvSpPr>
          <p:spPr>
            <a:xfrm>
              <a:off x="1533405" y="454906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転倒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5AE45CC-778E-5E55-14E5-4CC11B99C68D}"/>
              </a:ext>
            </a:extLst>
          </p:cNvPr>
          <p:cNvSpPr txBox="1"/>
          <p:nvPr/>
        </p:nvSpPr>
        <p:spPr>
          <a:xfrm>
            <a:off x="635194" y="3001896"/>
            <a:ext cx="1178208" cy="33855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A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さん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E8DC0A-0DB9-4D90-C1FD-C09536A61EAC}"/>
              </a:ext>
            </a:extLst>
          </p:cNvPr>
          <p:cNvSpPr txBox="1"/>
          <p:nvPr/>
        </p:nvSpPr>
        <p:spPr>
          <a:xfrm>
            <a:off x="2598869" y="3006692"/>
            <a:ext cx="1231106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ウェアラブル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装置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932F923-3B37-4DA2-A64F-E73396810837}"/>
              </a:ext>
            </a:extLst>
          </p:cNvPr>
          <p:cNvSpPr/>
          <p:nvPr/>
        </p:nvSpPr>
        <p:spPr>
          <a:xfrm>
            <a:off x="974508" y="219060"/>
            <a:ext cx="6275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ウェアラブルと連携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AD82D-B815-4AA5-B389-DDB373F84E45}"/>
              </a:ext>
            </a:extLst>
          </p:cNvPr>
          <p:cNvSpPr/>
          <p:nvPr/>
        </p:nvSpPr>
        <p:spPr>
          <a:xfrm>
            <a:off x="-13149" y="6761481"/>
            <a:ext cx="12192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09130A3-D7AA-4C1F-B7E2-F6231D79D410}"/>
              </a:ext>
            </a:extLst>
          </p:cNvPr>
          <p:cNvSpPr/>
          <p:nvPr/>
        </p:nvSpPr>
        <p:spPr>
          <a:xfrm>
            <a:off x="53268" y="6747621"/>
            <a:ext cx="1771319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Copyright© 2020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TowerHeartSolutions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11D6C8-4069-5048-7DC7-F25CB802E988}"/>
              </a:ext>
            </a:extLst>
          </p:cNvPr>
          <p:cNvSpPr/>
          <p:nvPr/>
        </p:nvSpPr>
        <p:spPr>
          <a:xfrm>
            <a:off x="1072274" y="57764"/>
            <a:ext cx="66684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導入事例</a:t>
            </a:r>
            <a:endParaRPr kumimoji="1" lang="ja-JP" altLang="en-US" sz="1200" b="1" i="0" u="none" strike="noStrike" kern="1200" cap="none" spc="100" normalizeH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726A368-621D-47A3-9E6E-458A482B920F}"/>
              </a:ext>
            </a:extLst>
          </p:cNvPr>
          <p:cNvSpPr/>
          <p:nvPr/>
        </p:nvSpPr>
        <p:spPr>
          <a:xfrm flipV="1">
            <a:off x="283322" y="632284"/>
            <a:ext cx="11592000" cy="5760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D6970-DB86-87D7-AA98-6C6EE33C70C7}"/>
              </a:ext>
            </a:extLst>
          </p:cNvPr>
          <p:cNvSpPr txBox="1"/>
          <p:nvPr/>
        </p:nvSpPr>
        <p:spPr>
          <a:xfrm>
            <a:off x="9848356" y="98726"/>
            <a:ext cx="1981862" cy="476726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.202</a:t>
            </a:r>
          </a:p>
          <a:p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大手メーカ／売上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兆</a:t>
            </a:r>
            <a:endParaRPr kumimoji="1" lang="ja-JP" altLang="en-US" sz="1400" b="1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1B6A6-24BB-6282-FD11-E8EE7A4F2B74}"/>
              </a:ext>
            </a:extLst>
          </p:cNvPr>
          <p:cNvSpPr txBox="1"/>
          <p:nvPr/>
        </p:nvSpPr>
        <p:spPr>
          <a:xfrm>
            <a:off x="476788" y="885774"/>
            <a:ext cx="6056076" cy="1614850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従業員の安全管理目的で導入。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従業員が</a:t>
            </a:r>
            <a:r>
              <a:rPr kumimoji="1"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人で作業をしている際に倒れた場合、気付けないので</a:t>
            </a:r>
            <a:br>
              <a:rPr kumimoji="1"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ウェアラブル装置とメルコルを連携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した。</a:t>
            </a:r>
            <a:endParaRPr kumimoji="1" lang="en-US" altLang="ja-JP" sz="14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作業員が倒れた場合は管理者数名の電話が鳴るように設定。</a:t>
            </a:r>
            <a:endParaRPr kumimoji="1" lang="en-US" altLang="ja-JP" sz="14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358373B-2470-87B3-53E9-4469DD8049B6}"/>
              </a:ext>
            </a:extLst>
          </p:cNvPr>
          <p:cNvGrpSpPr/>
          <p:nvPr/>
        </p:nvGrpSpPr>
        <p:grpSpPr>
          <a:xfrm>
            <a:off x="6598343" y="1726827"/>
            <a:ext cx="321102" cy="264298"/>
            <a:chOff x="3192478" y="3018199"/>
            <a:chExt cx="520574" cy="443620"/>
          </a:xfrm>
        </p:grpSpPr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508939B2-87B1-1095-1A89-3E2C2B9953B7}"/>
                </a:ext>
              </a:extLst>
            </p:cNvPr>
            <p:cNvSpPr/>
            <p:nvPr/>
          </p:nvSpPr>
          <p:spPr>
            <a:xfrm rot="5400000">
              <a:off x="3159659" y="3051018"/>
              <a:ext cx="443620" cy="377982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6" name="二等辺三角形 15">
              <a:extLst>
                <a:ext uri="{FF2B5EF4-FFF2-40B4-BE49-F238E27FC236}">
                  <a16:creationId xmlns:a16="http://schemas.microsoft.com/office/drawing/2014/main" id="{C3879A0F-9381-22B9-7096-7FF0F7E90510}"/>
                </a:ext>
              </a:extLst>
            </p:cNvPr>
            <p:cNvSpPr/>
            <p:nvPr/>
          </p:nvSpPr>
          <p:spPr>
            <a:xfrm rot="5400000">
              <a:off x="3365059" y="3094000"/>
              <a:ext cx="410801" cy="285184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323" name="図 32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1E9E32BB-3E99-CC5E-43DF-69F847573D6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130" y="53108"/>
            <a:ext cx="651378" cy="517483"/>
          </a:xfrm>
          <a:prstGeom prst="rect">
            <a:avLst/>
          </a:prstGeom>
        </p:spPr>
      </p:pic>
      <p:sp>
        <p:nvSpPr>
          <p:cNvPr id="111" name="四角形: 角を丸くする 97">
            <a:extLst>
              <a:ext uri="{FF2B5EF4-FFF2-40B4-BE49-F238E27FC236}">
                <a16:creationId xmlns:a16="http://schemas.microsoft.com/office/drawing/2014/main" id="{AA9E8B70-447F-03BF-6387-E4224A1A1E64}"/>
              </a:ext>
            </a:extLst>
          </p:cNvPr>
          <p:cNvSpPr/>
          <p:nvPr/>
        </p:nvSpPr>
        <p:spPr>
          <a:xfrm>
            <a:off x="10337263" y="3888766"/>
            <a:ext cx="1489819" cy="670402"/>
          </a:xfrm>
          <a:prstGeom prst="wedgeRoundRectCallout">
            <a:avLst>
              <a:gd name="adj1" fmla="val -66609"/>
              <a:gd name="adj2" fmla="val -701"/>
              <a:gd name="adj3" fmla="val 16667"/>
            </a:avLst>
          </a:prstGeom>
          <a:solidFill>
            <a:srgbClr val="FFC000">
              <a:alpha val="50014"/>
            </a:srgbClr>
          </a:solidFill>
        </p:spPr>
        <p:txBody>
          <a:bodyPr wrap="square" lIns="72000" tIns="72000" rIns="72000" bIns="3600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何かがあっても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>
                <a:solidFill>
                  <a:prstClr val="black">
                    <a:lumMod val="75000"/>
                    <a:lumOff val="2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すぐに気付ける</a:t>
            </a:r>
            <a:endParaRPr lang="en-US" altLang="ja-JP" sz="1050" b="1" dirty="0">
              <a:solidFill>
                <a:prstClr val="black">
                  <a:lumMod val="75000"/>
                  <a:lumOff val="2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仕組みづくり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903368D5-884F-ADCF-017B-7FD6E55B4A9F}"/>
              </a:ext>
            </a:extLst>
          </p:cNvPr>
          <p:cNvSpPr txBox="1"/>
          <p:nvPr/>
        </p:nvSpPr>
        <p:spPr>
          <a:xfrm>
            <a:off x="1753964" y="6076776"/>
            <a:ext cx="5886432" cy="504209"/>
          </a:xfrm>
          <a:prstGeom prst="roundRect">
            <a:avLst/>
          </a:prstGeom>
          <a:solidFill>
            <a:srgbClr val="F3F7F8"/>
          </a:solidFill>
          <a:effectLst>
            <a:outerShdw blurRad="25400" dist="25400" dir="2700000" algn="tl" rotWithShape="0">
              <a:prstClr val="black">
                <a:alpha val="19907"/>
              </a:prstClr>
            </a:outerShdw>
          </a:effectLst>
        </p:spPr>
        <p:txBody>
          <a:bodyPr wrap="square" lIns="180000" tIns="54000" rIns="72000" bIns="468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スーパーライト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en-US" altLang="ja-JP" sz="1400" b="1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月払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 </a:t>
            </a:r>
            <a:r>
              <a:rPr lang="en-US" altLang="ja-JP" sz="2000" b="1" dirty="0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1,980</a:t>
            </a:r>
            <a:r>
              <a:rPr lang="en-US" altLang="ja-JP" sz="20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（年払いの場合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1,480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月換算）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692C802D-D797-9033-CF25-0C64D8E84B9B}"/>
              </a:ext>
            </a:extLst>
          </p:cNvPr>
          <p:cNvGrpSpPr/>
          <p:nvPr/>
        </p:nvGrpSpPr>
        <p:grpSpPr>
          <a:xfrm>
            <a:off x="283322" y="6141729"/>
            <a:ext cx="1617751" cy="409783"/>
            <a:chOff x="3288167" y="6099164"/>
            <a:chExt cx="1617751" cy="409783"/>
          </a:xfrm>
        </p:grpSpPr>
        <p:pic>
          <p:nvPicPr>
            <p:cNvPr id="118" name="図 117" descr="図形, 四角形&#10;&#10;自動的に生成された説明">
              <a:extLst>
                <a:ext uri="{FF2B5EF4-FFF2-40B4-BE49-F238E27FC236}">
                  <a16:creationId xmlns:a16="http://schemas.microsoft.com/office/drawing/2014/main" id="{2F355D21-0B12-F7BE-495F-CACA6B94A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438267">
              <a:off x="3288167" y="6099164"/>
              <a:ext cx="1617751" cy="409783"/>
            </a:xfrm>
            <a:prstGeom prst="rect">
              <a:avLst/>
            </a:prstGeom>
          </p:spPr>
        </p:pic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2AA65CF1-4431-3AFF-2126-36572BD117DA}"/>
                </a:ext>
              </a:extLst>
            </p:cNvPr>
            <p:cNvSpPr/>
            <p:nvPr/>
          </p:nvSpPr>
          <p:spPr>
            <a:xfrm>
              <a:off x="3417875" y="615151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ご利用プラン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B774D0-0AE6-9DE4-6E13-EDF7AEAEA1D4}"/>
              </a:ext>
            </a:extLst>
          </p:cNvPr>
          <p:cNvSpPr txBox="1"/>
          <p:nvPr/>
        </p:nvSpPr>
        <p:spPr>
          <a:xfrm>
            <a:off x="8474935" y="5947400"/>
            <a:ext cx="2614613" cy="680810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lIns="72000" tIns="36000" rIns="72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連絡先が同じであれば、何台管理しても１契約で可能です。</a:t>
            </a:r>
            <a:endParaRPr kumimoji="1" lang="ja-JP" altLang="en-US" sz="14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5" name="図 24" descr="白いバックグラウンドの前に立っている女性&#10;&#10;中程度の精度で自動的に生成された説明">
            <a:extLst>
              <a:ext uri="{FF2B5EF4-FFF2-40B4-BE49-F238E27FC236}">
                <a16:creationId xmlns:a16="http://schemas.microsoft.com/office/drawing/2014/main" id="{A5055167-9661-ACC8-ABFD-5C4EE941ACE2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14381" y="5541082"/>
            <a:ext cx="805988" cy="1040721"/>
          </a:xfrm>
          <a:prstGeom prst="rect">
            <a:avLst/>
          </a:prstGeom>
        </p:spPr>
      </p:pic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F195761-92B7-C478-D569-96DCB5890C2C}"/>
              </a:ext>
            </a:extLst>
          </p:cNvPr>
          <p:cNvGrpSpPr/>
          <p:nvPr/>
        </p:nvGrpSpPr>
        <p:grpSpPr>
          <a:xfrm>
            <a:off x="343243" y="833071"/>
            <a:ext cx="1617751" cy="409783"/>
            <a:chOff x="545526" y="1170479"/>
            <a:chExt cx="1617751" cy="409783"/>
          </a:xfrm>
        </p:grpSpPr>
        <p:pic>
          <p:nvPicPr>
            <p:cNvPr id="43" name="図 42" descr="図形, 四角形&#10;&#10;自動的に生成された説明">
              <a:extLst>
                <a:ext uri="{FF2B5EF4-FFF2-40B4-BE49-F238E27FC236}">
                  <a16:creationId xmlns:a16="http://schemas.microsoft.com/office/drawing/2014/main" id="{579ACC8A-05A0-54DF-0973-379B9945A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6AAA5EA1-FE52-FB3E-3DE2-7607C9608B8E}"/>
                </a:ext>
              </a:extLst>
            </p:cNvPr>
            <p:cNvSpPr/>
            <p:nvPr/>
          </p:nvSpPr>
          <p:spPr>
            <a:xfrm>
              <a:off x="618657" y="1238367"/>
              <a:ext cx="1463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導入背景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en-US" altLang="ja-JP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課題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E64DD62E-FC1E-FC7D-C49C-09039524DBDD}"/>
              </a:ext>
            </a:extLst>
          </p:cNvPr>
          <p:cNvGrpSpPr/>
          <p:nvPr/>
        </p:nvGrpSpPr>
        <p:grpSpPr>
          <a:xfrm>
            <a:off x="6712197" y="826200"/>
            <a:ext cx="1640994" cy="409783"/>
            <a:chOff x="545526" y="1170479"/>
            <a:chExt cx="1640994" cy="409783"/>
          </a:xfrm>
        </p:grpSpPr>
        <p:pic>
          <p:nvPicPr>
            <p:cNvPr id="52" name="図 51" descr="図形, 四角形&#10;&#10;自動的に生成された説明">
              <a:extLst>
                <a:ext uri="{FF2B5EF4-FFF2-40B4-BE49-F238E27FC236}">
                  <a16:creationId xmlns:a16="http://schemas.microsoft.com/office/drawing/2014/main" id="{5549A0F1-B093-38ED-9917-AE937FB7A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21675D3F-92C2-53F3-2723-6B18707B98EE}"/>
                </a:ext>
              </a:extLst>
            </p:cNvPr>
            <p:cNvSpPr/>
            <p:nvPr/>
          </p:nvSpPr>
          <p:spPr>
            <a:xfrm>
              <a:off x="565563" y="1238367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担当者様</a:t>
              </a: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の声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cxnSp>
        <p:nvCxnSpPr>
          <p:cNvPr id="56" name="コネクタ: カギ線 134">
            <a:extLst>
              <a:ext uri="{FF2B5EF4-FFF2-40B4-BE49-F238E27FC236}">
                <a16:creationId xmlns:a16="http://schemas.microsoft.com/office/drawing/2014/main" id="{DF786E5F-1759-9DDB-DCC9-14AA13F8B62D}"/>
              </a:ext>
            </a:extLst>
          </p:cNvPr>
          <p:cNvCxnSpPr>
            <a:cxnSpLocks/>
            <a:endCxn id="41" idx="2"/>
          </p:cNvCxnSpPr>
          <p:nvPr/>
        </p:nvCxnSpPr>
        <p:spPr>
          <a:xfrm rot="10800000">
            <a:off x="1179708" y="4372704"/>
            <a:ext cx="7302119" cy="1079040"/>
          </a:xfrm>
          <a:prstGeom prst="bentConnector2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8964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313995C069AB4DB591D00E56ADBBAC" ma:contentTypeVersion="16" ma:contentTypeDescription="新しいドキュメントを作成します。" ma:contentTypeScope="" ma:versionID="268352c6408381edaa5f04d261301d10">
  <xsd:schema xmlns:xsd="http://www.w3.org/2001/XMLSchema" xmlns:xs="http://www.w3.org/2001/XMLSchema" xmlns:p="http://schemas.microsoft.com/office/2006/metadata/properties" xmlns:ns2="e328f08b-3499-495b-99a4-4b1f3ffc5be9" xmlns:ns3="b90e4c5d-0ed4-458f-abd8-4800e94b7842" targetNamespace="http://schemas.microsoft.com/office/2006/metadata/properties" ma:root="true" ma:fieldsID="6ac19418ee909fbb8338f82c2da64161" ns2:_="" ns3:_="">
    <xsd:import namespace="e328f08b-3499-495b-99a4-4b1f3ffc5be9"/>
    <xsd:import namespace="b90e4c5d-0ed4-458f-abd8-4800e94b78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8f08b-3499-495b-99a4-4b1f3ffc5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b36e8ec-0a94-410c-a8aa-2e5263ae0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e4c5d-0ed4-458f-abd8-4800e94b78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295c56-fe0c-4e3f-bfd9-26dffbb2c021}" ma:internalName="TaxCatchAll" ma:showField="CatchAllData" ma:web="b90e4c5d-0ed4-458f-abd8-4800e94b78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24389-CB47-4098-B93E-6D3E498EB663}"/>
</file>

<file path=customXml/itemProps2.xml><?xml version="1.0" encoding="utf-8"?>
<ds:datastoreItem xmlns:ds="http://schemas.openxmlformats.org/officeDocument/2006/customXml" ds:itemID="{7FBB685B-4888-4BCB-A342-82D11252656B}"/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178</Words>
  <Application>Microsoft Macintosh PowerPoint</Application>
  <PresentationFormat>ワイド画面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Calibri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 sai7037</dc:creator>
  <cp:lastModifiedBy>EndoYuka</cp:lastModifiedBy>
  <cp:revision>40</cp:revision>
  <dcterms:created xsi:type="dcterms:W3CDTF">2023-06-26T02:55:59Z</dcterms:created>
  <dcterms:modified xsi:type="dcterms:W3CDTF">2023-07-04T07:37:00Z</dcterms:modified>
</cp:coreProperties>
</file>