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2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3F7F8"/>
    <a:srgbClr val="4F81BD"/>
    <a:srgbClr val="39A44A"/>
    <a:srgbClr val="FF9900"/>
    <a:srgbClr val="404040"/>
    <a:srgbClr val="002060"/>
    <a:srgbClr val="5B9BD5"/>
    <a:srgbClr val="B1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34" autoAdjust="0"/>
    <p:restoredTop sz="91361"/>
  </p:normalViewPr>
  <p:slideViewPr>
    <p:cSldViewPr snapToGrid="0">
      <p:cViewPr varScale="1">
        <p:scale>
          <a:sx n="116" d="100"/>
          <a:sy n="116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AFF37-7CF1-467D-AEB4-71D5344C5150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715A2-A4C8-45CD-B85F-40275EBAF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3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1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2F097-103F-487D-9F2A-B5D2B1FD5A22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311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11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DBD04-5A1F-47F8-B014-FC29268E7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7DB169-213D-4F18-91E9-A41C35B2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327195-E5F0-446B-BDFE-431F2FA7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61F95-4390-4441-B9BE-1214570B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A214A-82A3-4A67-99D1-41A0244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4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7262A-1DD7-4370-80EB-355D90B9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2F9BD2-F8D2-4246-AA5B-C79E611FF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0F8B7-2A85-46F5-9220-213D7757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75324-82C1-4A14-A35A-68C1D9EE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A7CC65-E18B-46F3-83EA-056AB367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3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311A62-AB87-42AD-9D87-B0A011C3E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915DAC-9C1C-4E79-8FD4-376A9A223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69E544-A40C-444C-9DF5-0FAE71230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E5DE6C-3E6A-4925-A090-2F10BBBAE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971C0A-3467-46B2-890C-68F9681AC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5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3ADDD-71E2-4AD5-99EE-639927A5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624FB0-C94E-4072-9BEB-9BD419BFD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BDF8A7-AD28-43E9-926F-97A0F3A5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BF6AC-E9FA-472E-BA0E-9DF8B3E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D5826-7D15-437B-8D4F-68B74E26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47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70691-FE4B-4E97-8278-826BC1FA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7DBD55-3325-4AB5-BA6F-9749606DF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7CB11-64FD-4736-9944-050AE850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BA9FB0-2C4B-4FFB-990F-E770BBE8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296CA6-8F50-4083-8EB4-4B080AF8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5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AE1702-D03F-41C9-A165-131A2BDF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9D6D2E-28EA-428F-90D0-314E6C785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2F18B7-D2ED-4AF7-938F-8B5A39E87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A4D96-DCF9-4C8B-9D02-D481C1AD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5D4042-A8EC-4E9D-B1CB-1F9ACAFF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9482CA-1B40-4F06-8501-5710EDDF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0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0CA2D-6B4E-4704-B885-CB403E5E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B44DF0-7E7A-4D14-88A9-E9F41EC71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C29A8D-DCF4-4100-AF2B-420409230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F60117-1EED-45C8-84CC-DC8DBB51D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74925B-354B-4C3B-9555-357662C860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EE1552-20C4-41AB-B96A-2C528E4A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D06477-86B2-4139-AFE0-09FFB74D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B641D2-AE04-426B-9B7F-748B1614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90B39-B554-4CED-80FC-FABC526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816D76-16D8-451C-BB10-7B3CA61A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412AE0-E5A3-48A4-8522-186743FC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B4ECC7-4C4A-41C2-B390-3BF74695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0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9423F88-1B2B-4D94-969D-B03A9D27E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3CA0E3-681D-4A06-9365-2DC37E12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29FD7B-91F5-4750-AC9A-E1465E6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79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4FF34-81D4-48D9-98A1-625B1302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98C36D-E26E-454D-9FC8-E4F2AE1D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9C37ED-F3C6-4877-99EF-DD965A3DF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DAB1FF-A69C-4914-AB7C-BB3EA07E9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227BC-A6DD-4BE2-BEB6-B6ED578C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71C1FB-CE60-4A63-A077-7734F7D7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7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C3821-6E61-4155-A8DA-80C58AEF9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69F386-AFA8-44DB-9BC7-2833D3ACA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6B24AA-A35C-47E7-A473-859D8BDE4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163B31-F2E0-452F-8E5E-93558109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670C84-1DBD-4861-9B29-FE13A450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0AF08A-E635-4C44-BDF8-C6ACF4AF6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9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631689C-A431-4FDB-AC37-3AC05A37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90B1E2-8CED-4A53-8510-E46933477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E269D-CCA6-41C9-BD75-46FF465D0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E6FF8-4FDF-4DB9-8D3E-7466DE04E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044481-154D-4A0C-A267-096071010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99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F0984FD-2F2E-5F05-90A5-D97F03490AB4}"/>
              </a:ext>
            </a:extLst>
          </p:cNvPr>
          <p:cNvGrpSpPr/>
          <p:nvPr/>
        </p:nvGrpSpPr>
        <p:grpSpPr>
          <a:xfrm>
            <a:off x="2933724" y="4468264"/>
            <a:ext cx="1456414" cy="1456414"/>
            <a:chOff x="1773352" y="2462529"/>
            <a:chExt cx="1456414" cy="1456414"/>
          </a:xfrm>
        </p:grpSpPr>
        <p:sp>
          <p:nvSpPr>
            <p:cNvPr id="128" name="楕円 23">
              <a:extLst>
                <a:ext uri="{FF2B5EF4-FFF2-40B4-BE49-F238E27FC236}">
                  <a16:creationId xmlns:a16="http://schemas.microsoft.com/office/drawing/2014/main" id="{3E90A0E3-EB75-C7C1-0DBF-672226E983D0}"/>
                </a:ext>
              </a:extLst>
            </p:cNvPr>
            <p:cNvSpPr/>
            <p:nvPr/>
          </p:nvSpPr>
          <p:spPr>
            <a:xfrm>
              <a:off x="1773352" y="2462529"/>
              <a:ext cx="1456414" cy="1456414"/>
            </a:xfrm>
            <a:prstGeom prst="ellipse">
              <a:avLst/>
            </a:prstGeom>
            <a:solidFill>
              <a:srgbClr val="F3F7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3B4842A3-F7F5-30A2-6C96-10F1EAAF02B3}"/>
                </a:ext>
              </a:extLst>
            </p:cNvPr>
            <p:cNvSpPr txBox="1"/>
            <p:nvPr/>
          </p:nvSpPr>
          <p:spPr>
            <a:xfrm>
              <a:off x="1900912" y="2658219"/>
              <a:ext cx="1231106" cy="33855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ホームページ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B0695D8D-7E9C-E88C-A00F-055D1EB2E69D}"/>
              </a:ext>
            </a:extLst>
          </p:cNvPr>
          <p:cNvGrpSpPr/>
          <p:nvPr/>
        </p:nvGrpSpPr>
        <p:grpSpPr>
          <a:xfrm>
            <a:off x="4028862" y="4886563"/>
            <a:ext cx="721365" cy="720000"/>
            <a:chOff x="1418945" y="4294282"/>
            <a:chExt cx="721365" cy="720000"/>
          </a:xfrm>
        </p:grpSpPr>
        <p:sp>
          <p:nvSpPr>
            <p:cNvPr id="61" name="星: 10 pt 53">
              <a:extLst>
                <a:ext uri="{FF2B5EF4-FFF2-40B4-BE49-F238E27FC236}">
                  <a16:creationId xmlns:a16="http://schemas.microsoft.com/office/drawing/2014/main" id="{A8FA7152-91FD-D5DB-D84D-FA2F9E8D0E28}"/>
                </a:ext>
              </a:extLst>
            </p:cNvPr>
            <p:cNvSpPr/>
            <p:nvPr/>
          </p:nvSpPr>
          <p:spPr>
            <a:xfrm>
              <a:off x="1418945" y="4294282"/>
              <a:ext cx="721365" cy="72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FE3B3F77-CA33-C104-F442-F7475F900D47}"/>
                </a:ext>
              </a:extLst>
            </p:cNvPr>
            <p:cNvSpPr txBox="1"/>
            <p:nvPr/>
          </p:nvSpPr>
          <p:spPr>
            <a:xfrm>
              <a:off x="1533407" y="4556387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注文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pic>
        <p:nvPicPr>
          <p:cNvPr id="100" name="図 99" descr="図形, 四角形&#10;&#10;自動的に生成された説明">
            <a:extLst>
              <a:ext uri="{FF2B5EF4-FFF2-40B4-BE49-F238E27FC236}">
                <a16:creationId xmlns:a16="http://schemas.microsoft.com/office/drawing/2014/main" id="{5658DC2F-A780-AF7D-8916-AA6E067BF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60000">
            <a:off x="1910080" y="4953134"/>
            <a:ext cx="1020899" cy="368300"/>
          </a:xfrm>
          <a:prstGeom prst="rect">
            <a:avLst/>
          </a:prstGeom>
        </p:spPr>
      </p:pic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C5D9F368-68B7-F503-3923-9C2EAE20D811}"/>
              </a:ext>
            </a:extLst>
          </p:cNvPr>
          <p:cNvSpPr/>
          <p:nvPr/>
        </p:nvSpPr>
        <p:spPr>
          <a:xfrm>
            <a:off x="2015993" y="4975548"/>
            <a:ext cx="800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導入後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932F923-3B37-4DA2-A64F-E73396810837}"/>
              </a:ext>
            </a:extLst>
          </p:cNvPr>
          <p:cNvSpPr/>
          <p:nvPr/>
        </p:nvSpPr>
        <p:spPr>
          <a:xfrm>
            <a:off x="974508" y="192166"/>
            <a:ext cx="6275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ホームページと連携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AD82D-B815-4AA5-B389-DDB373F84E45}"/>
              </a:ext>
            </a:extLst>
          </p:cNvPr>
          <p:cNvSpPr/>
          <p:nvPr/>
        </p:nvSpPr>
        <p:spPr>
          <a:xfrm>
            <a:off x="-13149" y="6761481"/>
            <a:ext cx="12192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F09130A3-D7AA-4C1F-B7E2-F6231D79D410}"/>
              </a:ext>
            </a:extLst>
          </p:cNvPr>
          <p:cNvSpPr/>
          <p:nvPr/>
        </p:nvSpPr>
        <p:spPr>
          <a:xfrm>
            <a:off x="53268" y="6747621"/>
            <a:ext cx="1771319" cy="1077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Copyright© 2020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TowerHeartSolutions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711D6C8-4069-5048-7DC7-F25CB802E988}"/>
              </a:ext>
            </a:extLst>
          </p:cNvPr>
          <p:cNvSpPr/>
          <p:nvPr/>
        </p:nvSpPr>
        <p:spPr>
          <a:xfrm>
            <a:off x="1072274" y="57764"/>
            <a:ext cx="66684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導入事例</a:t>
            </a:r>
            <a:endParaRPr kumimoji="1" lang="ja-JP" altLang="en-US" sz="1200" b="1" i="0" u="none" strike="noStrike" kern="1200" cap="none" spc="100" normalizeH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4726A368-621D-47A3-9E6E-458A482B920F}"/>
              </a:ext>
            </a:extLst>
          </p:cNvPr>
          <p:cNvSpPr/>
          <p:nvPr/>
        </p:nvSpPr>
        <p:spPr>
          <a:xfrm flipV="1">
            <a:off x="277865" y="573518"/>
            <a:ext cx="11592000" cy="57600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0D6970-DB86-87D7-AA98-6C6EE33C70C7}"/>
              </a:ext>
            </a:extLst>
          </p:cNvPr>
          <p:cNvSpPr txBox="1"/>
          <p:nvPr/>
        </p:nvSpPr>
        <p:spPr>
          <a:xfrm>
            <a:off x="8915399" y="71832"/>
            <a:ext cx="2914819" cy="476726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txBody>
          <a:bodyPr wrap="square" tIns="0" bIns="0" rtlCol="0">
            <a:spAutoFit/>
          </a:bodyPr>
          <a:lstStyle/>
          <a:p>
            <a:r>
              <a:rPr kumimoji="1" lang="ja-JP" altLang="en-US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事例</a:t>
            </a:r>
            <a:r>
              <a:rPr kumimoji="1"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No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.76</a:t>
            </a:r>
          </a:p>
          <a:p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飲食業チェーン店／売上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2,000</a:t>
            </a:r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万</a:t>
            </a:r>
            <a:endParaRPr kumimoji="1" lang="ja-JP" altLang="en-US" sz="1400" b="1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11B6A6-24BB-6282-FD11-E8EE7A4F2B74}"/>
              </a:ext>
            </a:extLst>
          </p:cNvPr>
          <p:cNvSpPr txBox="1"/>
          <p:nvPr/>
        </p:nvSpPr>
        <p:spPr>
          <a:xfrm>
            <a:off x="416119" y="934928"/>
            <a:ext cx="6056076" cy="1614850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360000" rIns="72000" bIns="72000" rtlCol="0">
            <a:spAutoFit/>
          </a:bodyPr>
          <a:lstStyle>
            <a:defPPr>
              <a:defRPr lang="ja-JP"/>
            </a:defPPr>
            <a:lvl1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 sz="1400">
                <a:solidFill>
                  <a:srgbClr val="404040"/>
                </a:solidFill>
              </a:defRPr>
            </a:lvl1pPr>
          </a:lstStyle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デリバリーサービスの注文をメールで確認していたが、</a:t>
            </a:r>
            <a:b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メールに気付かず配達</a:t>
            </a:r>
            <a:r>
              <a:rPr lang="ja-JP" altLang="en-US" b="1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が遅れ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クレーム</a:t>
            </a: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となった。</a:t>
            </a: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メルコルを導入し、</a:t>
            </a:r>
            <a:r>
              <a:rPr lang="ja-JP" altLang="en-US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ホームページから入った注文が即時電話通知</a:t>
            </a: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されるように運用変更。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7078CD-3A6A-C856-AE55-45B56E24DA70}"/>
              </a:ext>
            </a:extLst>
          </p:cNvPr>
          <p:cNvSpPr txBox="1"/>
          <p:nvPr/>
        </p:nvSpPr>
        <p:spPr>
          <a:xfrm>
            <a:off x="6879493" y="929518"/>
            <a:ext cx="4935160" cy="1321650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360000" rIns="72000" bIns="72000" rtlCol="0">
            <a:spAutoFit/>
          </a:bodyPr>
          <a:lstStyle>
            <a:defPPr>
              <a:defRPr lang="ja-JP"/>
            </a:defPPr>
            <a:lvl1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 sz="1400">
                <a:solidFill>
                  <a:srgbClr val="404040"/>
                </a:solidFill>
              </a:defRPr>
            </a:lvl1pPr>
          </a:lstStyle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注文時に毎回確実に電話が鳴るので、注文に気付かないことが無くなりました！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直ぐに気が付くので安心です。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358373B-2470-87B3-53E9-4469DD8049B6}"/>
              </a:ext>
            </a:extLst>
          </p:cNvPr>
          <p:cNvGrpSpPr/>
          <p:nvPr/>
        </p:nvGrpSpPr>
        <p:grpSpPr>
          <a:xfrm>
            <a:off x="6537674" y="1669021"/>
            <a:ext cx="321102" cy="264298"/>
            <a:chOff x="3192478" y="3018199"/>
            <a:chExt cx="520574" cy="443620"/>
          </a:xfrm>
        </p:grpSpPr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508939B2-87B1-1095-1A89-3E2C2B9953B7}"/>
                </a:ext>
              </a:extLst>
            </p:cNvPr>
            <p:cNvSpPr/>
            <p:nvPr/>
          </p:nvSpPr>
          <p:spPr>
            <a:xfrm rot="5400000">
              <a:off x="3159659" y="3051018"/>
              <a:ext cx="443620" cy="377982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6" name="二等辺三角形 15">
              <a:extLst>
                <a:ext uri="{FF2B5EF4-FFF2-40B4-BE49-F238E27FC236}">
                  <a16:creationId xmlns:a16="http://schemas.microsoft.com/office/drawing/2014/main" id="{C3879A0F-9381-22B9-7096-7FF0F7E90510}"/>
                </a:ext>
              </a:extLst>
            </p:cNvPr>
            <p:cNvSpPr/>
            <p:nvPr/>
          </p:nvSpPr>
          <p:spPr>
            <a:xfrm rot="5400000">
              <a:off x="3365059" y="3094000"/>
              <a:ext cx="410801" cy="285184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pic>
        <p:nvPicPr>
          <p:cNvPr id="323" name="図 322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1E9E32BB-3E99-CC5E-43DF-69F847573D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130" y="53108"/>
            <a:ext cx="651378" cy="517483"/>
          </a:xfrm>
          <a:prstGeom prst="rect">
            <a:avLst/>
          </a:prstGeom>
        </p:spPr>
      </p:pic>
      <p:pic>
        <p:nvPicPr>
          <p:cNvPr id="19" name="図 18" descr="スーツを着た男性&#10;&#10;自動的に生成された説明">
            <a:extLst>
              <a:ext uri="{FF2B5EF4-FFF2-40B4-BE49-F238E27FC236}">
                <a16:creationId xmlns:a16="http://schemas.microsoft.com/office/drawing/2014/main" id="{E8C24528-5389-1F7C-A875-505C8DECFB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740262" y="639776"/>
            <a:ext cx="917011" cy="611342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17243F9A-20E5-0ACE-D6D7-2B6C1479A1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9987" y="4998869"/>
            <a:ext cx="673051" cy="553776"/>
          </a:xfrm>
          <a:prstGeom prst="rect">
            <a:avLst/>
          </a:prstGeom>
        </p:spPr>
      </p:pic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1BA5A7C6-921E-A5B9-1B72-50D6385E529D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762837" y="5275757"/>
            <a:ext cx="1317150" cy="0"/>
          </a:xfrm>
          <a:prstGeom prst="straightConnector1">
            <a:avLst/>
          </a:prstGeom>
          <a:ln w="28575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BC551F-A12C-7B06-CF96-DE724D0D91E0}"/>
              </a:ext>
            </a:extLst>
          </p:cNvPr>
          <p:cNvGrpSpPr/>
          <p:nvPr/>
        </p:nvGrpSpPr>
        <p:grpSpPr>
          <a:xfrm>
            <a:off x="5131977" y="4971739"/>
            <a:ext cx="502233" cy="567335"/>
            <a:chOff x="4561224" y="2961932"/>
            <a:chExt cx="137121" cy="169063"/>
          </a:xfrm>
        </p:grpSpPr>
        <p:sp>
          <p:nvSpPr>
            <p:cNvPr id="32" name="平行四辺形 31">
              <a:extLst>
                <a:ext uri="{FF2B5EF4-FFF2-40B4-BE49-F238E27FC236}">
                  <a16:creationId xmlns:a16="http://schemas.microsoft.com/office/drawing/2014/main" id="{B959150F-8C3E-B172-2E23-F9CF03C394A5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C289569A-4E05-8A52-283B-9499ADBA02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t="1" r="4764"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24D44EA-4AD4-0224-5FFF-A1FA8C7FA1FD}"/>
              </a:ext>
            </a:extLst>
          </p:cNvPr>
          <p:cNvSpPr txBox="1"/>
          <p:nvPr/>
        </p:nvSpPr>
        <p:spPr>
          <a:xfrm>
            <a:off x="4947510" y="4761654"/>
            <a:ext cx="954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FF99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メール通知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A047320C-7218-B69A-A134-CE68ED58B812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6753038" y="5275757"/>
            <a:ext cx="1154757" cy="0"/>
          </a:xfrm>
          <a:prstGeom prst="straightConnector1">
            <a:avLst/>
          </a:prstGeom>
          <a:ln w="28575">
            <a:solidFill>
              <a:srgbClr val="4F81B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5AC3663D-6A43-789D-D151-5FDB6B1E8A1C}"/>
              </a:ext>
            </a:extLst>
          </p:cNvPr>
          <p:cNvGrpSpPr/>
          <p:nvPr/>
        </p:nvGrpSpPr>
        <p:grpSpPr>
          <a:xfrm>
            <a:off x="7084861" y="4997933"/>
            <a:ext cx="398340" cy="541142"/>
            <a:chOff x="7336391" y="2951822"/>
            <a:chExt cx="232247" cy="315506"/>
          </a:xfrm>
        </p:grpSpPr>
        <p:sp>
          <p:nvSpPr>
            <p:cNvPr id="48" name="平行四辺形 193">
              <a:extLst>
                <a:ext uri="{FF2B5EF4-FFF2-40B4-BE49-F238E27FC236}">
                  <a16:creationId xmlns:a16="http://schemas.microsoft.com/office/drawing/2014/main" id="{9289E61C-4F21-551C-4B8D-1C220B32199B}"/>
                </a:ext>
              </a:extLst>
            </p:cNvPr>
            <p:cNvSpPr/>
            <p:nvPr/>
          </p:nvSpPr>
          <p:spPr>
            <a:xfrm flipH="1">
              <a:off x="7344036" y="2971157"/>
              <a:ext cx="216027" cy="270353"/>
            </a:xfrm>
            <a:custGeom>
              <a:avLst/>
              <a:gdLst>
                <a:gd name="connsiteX0" fmla="*/ 0 w 219174"/>
                <a:gd name="connsiteY0" fmla="*/ 181770 h 181770"/>
                <a:gd name="connsiteX1" fmla="*/ 8861 w 219174"/>
                <a:gd name="connsiteY1" fmla="*/ 0 h 181770"/>
                <a:gd name="connsiteX2" fmla="*/ 219174 w 219174"/>
                <a:gd name="connsiteY2" fmla="*/ 0 h 181770"/>
                <a:gd name="connsiteX3" fmla="*/ 210313 w 219174"/>
                <a:gd name="connsiteY3" fmla="*/ 181770 h 181770"/>
                <a:gd name="connsiteX4" fmla="*/ 0 w 219174"/>
                <a:gd name="connsiteY4" fmla="*/ 181770 h 181770"/>
                <a:gd name="connsiteX0" fmla="*/ 13999 w 210313"/>
                <a:gd name="connsiteY0" fmla="*/ 198915 h 198915"/>
                <a:gd name="connsiteX1" fmla="*/ 0 w 210313"/>
                <a:gd name="connsiteY1" fmla="*/ 0 h 198915"/>
                <a:gd name="connsiteX2" fmla="*/ 210313 w 210313"/>
                <a:gd name="connsiteY2" fmla="*/ 0 h 198915"/>
                <a:gd name="connsiteX3" fmla="*/ 201452 w 210313"/>
                <a:gd name="connsiteY3" fmla="*/ 181770 h 198915"/>
                <a:gd name="connsiteX4" fmla="*/ 13999 w 210313"/>
                <a:gd name="connsiteY4" fmla="*/ 198915 h 198915"/>
                <a:gd name="connsiteX0" fmla="*/ 0 w 210601"/>
                <a:gd name="connsiteY0" fmla="*/ 184627 h 184627"/>
                <a:gd name="connsiteX1" fmla="*/ 288 w 210601"/>
                <a:gd name="connsiteY1" fmla="*/ 0 h 184627"/>
                <a:gd name="connsiteX2" fmla="*/ 210601 w 210601"/>
                <a:gd name="connsiteY2" fmla="*/ 0 h 184627"/>
                <a:gd name="connsiteX3" fmla="*/ 201740 w 210601"/>
                <a:gd name="connsiteY3" fmla="*/ 181770 h 184627"/>
                <a:gd name="connsiteX4" fmla="*/ 0 w 210601"/>
                <a:gd name="connsiteY4" fmla="*/ 184627 h 184627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10601 w 216027"/>
                <a:gd name="connsiteY2" fmla="*/ 0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51435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37147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204630 h 270353"/>
                <a:gd name="connsiteX1" fmla="*/ 3145 w 216027"/>
                <a:gd name="connsiteY1" fmla="*/ 0 h 270353"/>
                <a:gd name="connsiteX2" fmla="*/ 207743 w 216027"/>
                <a:gd name="connsiteY2" fmla="*/ 57150 h 270353"/>
                <a:gd name="connsiteX3" fmla="*/ 216027 w 216027"/>
                <a:gd name="connsiteY3" fmla="*/ 270353 h 270353"/>
                <a:gd name="connsiteX4" fmla="*/ 0 w 216027"/>
                <a:gd name="connsiteY4" fmla="*/ 204630 h 27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7" h="270353">
                  <a:moveTo>
                    <a:pt x="0" y="204630"/>
                  </a:moveTo>
                  <a:cubicBezTo>
                    <a:pt x="1048" y="136420"/>
                    <a:pt x="2097" y="68210"/>
                    <a:pt x="3145" y="0"/>
                  </a:cubicBezTo>
                  <a:lnTo>
                    <a:pt x="207743" y="57150"/>
                  </a:lnTo>
                  <a:lnTo>
                    <a:pt x="216027" y="270353"/>
                  </a:lnTo>
                  <a:lnTo>
                    <a:pt x="0" y="2046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FC5D36E-E415-B4F7-9DB9-834463AE0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36391" y="2951822"/>
              <a:ext cx="232247" cy="315506"/>
            </a:xfrm>
            <a:prstGeom prst="rect">
              <a:avLst/>
            </a:prstGeom>
          </p:spPr>
        </p:pic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D390BDC-7C45-5F01-848E-00F4128D56B8}"/>
              </a:ext>
            </a:extLst>
          </p:cNvPr>
          <p:cNvSpPr txBox="1"/>
          <p:nvPr/>
        </p:nvSpPr>
        <p:spPr>
          <a:xfrm>
            <a:off x="6891808" y="4761654"/>
            <a:ext cx="800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4F81B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電話通知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558610E7-B059-DFD9-435A-47EA3E344044}"/>
              </a:ext>
            </a:extLst>
          </p:cNvPr>
          <p:cNvGrpSpPr/>
          <p:nvPr/>
        </p:nvGrpSpPr>
        <p:grpSpPr>
          <a:xfrm>
            <a:off x="2933724" y="2671027"/>
            <a:ext cx="1456414" cy="1456414"/>
            <a:chOff x="1773352" y="2462529"/>
            <a:chExt cx="1456414" cy="1456414"/>
          </a:xfrm>
        </p:grpSpPr>
        <p:sp>
          <p:nvSpPr>
            <p:cNvPr id="66" name="楕円 23">
              <a:extLst>
                <a:ext uri="{FF2B5EF4-FFF2-40B4-BE49-F238E27FC236}">
                  <a16:creationId xmlns:a16="http://schemas.microsoft.com/office/drawing/2014/main" id="{6C322A64-C627-ECD1-74C5-BCC852A03616}"/>
                </a:ext>
              </a:extLst>
            </p:cNvPr>
            <p:cNvSpPr/>
            <p:nvPr/>
          </p:nvSpPr>
          <p:spPr>
            <a:xfrm>
              <a:off x="1773352" y="2462529"/>
              <a:ext cx="1456414" cy="1456414"/>
            </a:xfrm>
            <a:prstGeom prst="ellipse">
              <a:avLst/>
            </a:prstGeom>
            <a:solidFill>
              <a:srgbClr val="F3F7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8A9A5B3A-3993-0DC0-04BB-3F78D4F4FEF2}"/>
                </a:ext>
              </a:extLst>
            </p:cNvPr>
            <p:cNvSpPr txBox="1"/>
            <p:nvPr/>
          </p:nvSpPr>
          <p:spPr>
            <a:xfrm>
              <a:off x="1900912" y="2658219"/>
              <a:ext cx="1231106" cy="33855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ホームページ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532F112D-26A6-40D0-CE82-04227A1697FE}"/>
              </a:ext>
            </a:extLst>
          </p:cNvPr>
          <p:cNvGrpSpPr/>
          <p:nvPr/>
        </p:nvGrpSpPr>
        <p:grpSpPr>
          <a:xfrm>
            <a:off x="4028862" y="3234776"/>
            <a:ext cx="721365" cy="720000"/>
            <a:chOff x="1418945" y="4294282"/>
            <a:chExt cx="721365" cy="720000"/>
          </a:xfrm>
        </p:grpSpPr>
        <p:sp>
          <p:nvSpPr>
            <p:cNvPr id="70" name="星: 10 pt 53">
              <a:extLst>
                <a:ext uri="{FF2B5EF4-FFF2-40B4-BE49-F238E27FC236}">
                  <a16:creationId xmlns:a16="http://schemas.microsoft.com/office/drawing/2014/main" id="{A2868EC5-E552-AED4-DF4B-57483B9CD942}"/>
                </a:ext>
              </a:extLst>
            </p:cNvPr>
            <p:cNvSpPr/>
            <p:nvPr/>
          </p:nvSpPr>
          <p:spPr>
            <a:xfrm>
              <a:off x="1418945" y="4294282"/>
              <a:ext cx="721365" cy="72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C30E13E2-92BE-4371-A9A9-BD4180A47E87}"/>
                </a:ext>
              </a:extLst>
            </p:cNvPr>
            <p:cNvSpPr txBox="1"/>
            <p:nvPr/>
          </p:nvSpPr>
          <p:spPr>
            <a:xfrm>
              <a:off x="1533407" y="4556387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注文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CA6E00A-8400-1105-2347-CEE43B664C7D}"/>
              </a:ext>
            </a:extLst>
          </p:cNvPr>
          <p:cNvSpPr txBox="1"/>
          <p:nvPr/>
        </p:nvSpPr>
        <p:spPr>
          <a:xfrm>
            <a:off x="8260850" y="4437479"/>
            <a:ext cx="615553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91659-D95F-207C-8B2D-38FD3C35147B}"/>
              </a:ext>
            </a:extLst>
          </p:cNvPr>
          <p:cNvSpPr txBox="1"/>
          <p:nvPr/>
        </p:nvSpPr>
        <p:spPr>
          <a:xfrm>
            <a:off x="8260850" y="2785692"/>
            <a:ext cx="615553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89" name="図 88" descr="図形, 四角形&#10;&#10;自動的に生成された説明">
            <a:extLst>
              <a:ext uri="{FF2B5EF4-FFF2-40B4-BE49-F238E27FC236}">
                <a16:creationId xmlns:a16="http://schemas.microsoft.com/office/drawing/2014/main" id="{91DCE4D1-155F-AC83-DF03-AD066D9869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360000">
            <a:off x="1910079" y="3243474"/>
            <a:ext cx="1020899" cy="368300"/>
          </a:xfrm>
          <a:prstGeom prst="rect">
            <a:avLst/>
          </a:prstGeom>
        </p:spPr>
      </p:pic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1064D893-3901-E7CC-109F-6E9B76C21FE6}"/>
              </a:ext>
            </a:extLst>
          </p:cNvPr>
          <p:cNvSpPr/>
          <p:nvPr/>
        </p:nvSpPr>
        <p:spPr>
          <a:xfrm>
            <a:off x="2015993" y="3265888"/>
            <a:ext cx="8198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導入前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06" name="直線矢印コネクタ 105">
            <a:extLst>
              <a:ext uri="{FF2B5EF4-FFF2-40B4-BE49-F238E27FC236}">
                <a16:creationId xmlns:a16="http://schemas.microsoft.com/office/drawing/2014/main" id="{ADC90137-4E5E-6B45-DA5D-FEBC7C3B402F}"/>
              </a:ext>
            </a:extLst>
          </p:cNvPr>
          <p:cNvCxnSpPr>
            <a:cxnSpLocks/>
          </p:cNvCxnSpPr>
          <p:nvPr/>
        </p:nvCxnSpPr>
        <p:spPr>
          <a:xfrm>
            <a:off x="4762837" y="3580846"/>
            <a:ext cx="3097417" cy="0"/>
          </a:xfrm>
          <a:prstGeom prst="straightConnector1">
            <a:avLst/>
          </a:prstGeom>
          <a:ln w="28575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F85F6F4C-F046-C590-F7DD-279C99DC0F64}"/>
              </a:ext>
            </a:extLst>
          </p:cNvPr>
          <p:cNvGrpSpPr/>
          <p:nvPr/>
        </p:nvGrpSpPr>
        <p:grpSpPr>
          <a:xfrm>
            <a:off x="5131977" y="3276828"/>
            <a:ext cx="502233" cy="567335"/>
            <a:chOff x="4561224" y="2961932"/>
            <a:chExt cx="137121" cy="169063"/>
          </a:xfrm>
        </p:grpSpPr>
        <p:sp>
          <p:nvSpPr>
            <p:cNvPr id="108" name="平行四辺形 107">
              <a:extLst>
                <a:ext uri="{FF2B5EF4-FFF2-40B4-BE49-F238E27FC236}">
                  <a16:creationId xmlns:a16="http://schemas.microsoft.com/office/drawing/2014/main" id="{8FEBC27E-F1E3-207C-4198-5F49D59794D8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DF4DDCE4-14EA-85B9-948F-543A40FF66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t="1" r="4764"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FB41243E-E994-9F42-3D94-80F4E36A5A9C}"/>
              </a:ext>
            </a:extLst>
          </p:cNvPr>
          <p:cNvSpPr txBox="1"/>
          <p:nvPr/>
        </p:nvSpPr>
        <p:spPr>
          <a:xfrm>
            <a:off x="4947510" y="3066743"/>
            <a:ext cx="954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>
                <a:solidFill>
                  <a:srgbClr val="FF99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メール通知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09AA6E4E-C2FD-1804-F4FA-3C901B4CFB18}"/>
              </a:ext>
            </a:extLst>
          </p:cNvPr>
          <p:cNvSpPr txBox="1"/>
          <p:nvPr/>
        </p:nvSpPr>
        <p:spPr>
          <a:xfrm>
            <a:off x="9291430" y="3531815"/>
            <a:ext cx="1620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注文に気付けず</a:t>
            </a:r>
            <a:endParaRPr lang="en-US" altLang="ja-JP" sz="1600" b="1" dirty="0">
              <a:solidFill>
                <a:srgbClr val="C000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クレーム発生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0" name="星: 10 pt 53">
            <a:extLst>
              <a:ext uri="{FF2B5EF4-FFF2-40B4-BE49-F238E27FC236}">
                <a16:creationId xmlns:a16="http://schemas.microsoft.com/office/drawing/2014/main" id="{25A3BA7E-896F-79C7-647B-D2A04818272E}"/>
              </a:ext>
            </a:extLst>
          </p:cNvPr>
          <p:cNvSpPr/>
          <p:nvPr/>
        </p:nvSpPr>
        <p:spPr>
          <a:xfrm>
            <a:off x="8730762" y="2989503"/>
            <a:ext cx="721365" cy="769323"/>
          </a:xfrm>
          <a:prstGeom prst="star10">
            <a:avLst>
              <a:gd name="adj" fmla="val 29787"/>
              <a:gd name="hf" fmla="val 10514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6" name="四角形: 角を丸くする 97">
            <a:extLst>
              <a:ext uri="{FF2B5EF4-FFF2-40B4-BE49-F238E27FC236}">
                <a16:creationId xmlns:a16="http://schemas.microsoft.com/office/drawing/2014/main" id="{74E53244-D0D2-9A01-89BF-A8DAC1975C35}"/>
              </a:ext>
            </a:extLst>
          </p:cNvPr>
          <p:cNvSpPr/>
          <p:nvPr/>
        </p:nvSpPr>
        <p:spPr>
          <a:xfrm>
            <a:off x="9376328" y="4939430"/>
            <a:ext cx="1655384" cy="496070"/>
          </a:xfrm>
          <a:prstGeom prst="wedgeRoundRectCallout">
            <a:avLst>
              <a:gd name="adj1" fmla="val -66609"/>
              <a:gd name="adj2" fmla="val -2371"/>
              <a:gd name="adj3" fmla="val 16667"/>
            </a:avLst>
          </a:prstGeom>
          <a:solidFill>
            <a:srgbClr val="FFC000">
              <a:alpha val="50014"/>
            </a:srgbClr>
          </a:solidFill>
        </p:spPr>
        <p:txBody>
          <a:bodyPr wrap="square" lIns="72000" tIns="72000" rIns="72000" bIns="3600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確実に注文に気付けて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クレームリスク軽減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3E7D7D36-643E-3E72-7916-75E23327A5EB}"/>
              </a:ext>
            </a:extLst>
          </p:cNvPr>
          <p:cNvSpPr txBox="1"/>
          <p:nvPr/>
        </p:nvSpPr>
        <p:spPr>
          <a:xfrm>
            <a:off x="6096000" y="6112529"/>
            <a:ext cx="5991738" cy="504209"/>
          </a:xfrm>
          <a:prstGeom prst="roundRect">
            <a:avLst/>
          </a:prstGeom>
          <a:solidFill>
            <a:srgbClr val="F3F7F8"/>
          </a:solidFill>
          <a:effectLst>
            <a:outerShdw blurRad="25400" dist="25400" dir="2700000" algn="tl" rotWithShape="0">
              <a:prstClr val="black">
                <a:alpha val="19907"/>
              </a:prstClr>
            </a:outerShdw>
          </a:effectLst>
        </p:spPr>
        <p:txBody>
          <a:bodyPr wrap="square" lIns="180000" tIns="54000" rIns="72000" bIns="468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b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スーパーライト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lang="en-US" altLang="ja-JP" sz="1400" b="1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月払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 </a:t>
            </a:r>
            <a:r>
              <a:rPr lang="en-US" altLang="ja-JP" sz="2000" b="1" dirty="0">
                <a:solidFill>
                  <a:srgbClr val="4F81B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1,980</a:t>
            </a:r>
            <a:r>
              <a:rPr lang="en-US" altLang="ja-JP" sz="20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200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円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en-US" altLang="ja-JP" sz="1200" dirty="0" err="1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（年払いの場合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1,480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円</a:t>
            </a:r>
            <a:r>
              <a:rPr lang="en-US" altLang="ja-JP" sz="12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lang="ja-JP" altLang="en-US" sz="120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月換算）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E14F7CF6-FDFF-968B-14BD-4BB2FCE27F2D}"/>
              </a:ext>
            </a:extLst>
          </p:cNvPr>
          <p:cNvGrpSpPr/>
          <p:nvPr/>
        </p:nvGrpSpPr>
        <p:grpSpPr>
          <a:xfrm>
            <a:off x="4602462" y="6216103"/>
            <a:ext cx="1617751" cy="409783"/>
            <a:chOff x="3288167" y="6099164"/>
            <a:chExt cx="1617751" cy="409783"/>
          </a:xfrm>
        </p:grpSpPr>
        <p:pic>
          <p:nvPicPr>
            <p:cNvPr id="145" name="図 144" descr="図形, 四角形&#10;&#10;自動的に生成された説明">
              <a:extLst>
                <a:ext uri="{FF2B5EF4-FFF2-40B4-BE49-F238E27FC236}">
                  <a16:creationId xmlns:a16="http://schemas.microsoft.com/office/drawing/2014/main" id="{0A844EE1-C7AB-2B16-A539-CB8D6C1FB21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438267">
              <a:off x="3288167" y="6099164"/>
              <a:ext cx="1617751" cy="409783"/>
            </a:xfrm>
            <a:prstGeom prst="rect">
              <a:avLst/>
            </a:prstGeom>
          </p:spPr>
        </p:pic>
        <p:sp>
          <p:nvSpPr>
            <p:cNvPr id="146" name="正方形/長方形 145">
              <a:extLst>
                <a:ext uri="{FF2B5EF4-FFF2-40B4-BE49-F238E27FC236}">
                  <a16:creationId xmlns:a16="http://schemas.microsoft.com/office/drawing/2014/main" id="{ED106C64-46F3-98BD-F505-CC03365EF690}"/>
                </a:ext>
              </a:extLst>
            </p:cNvPr>
            <p:cNvSpPr/>
            <p:nvPr/>
          </p:nvSpPr>
          <p:spPr>
            <a:xfrm>
              <a:off x="3417875" y="6151515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ご利用プラン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EF014EF-88E2-51FA-1704-766FA763B41A}"/>
              </a:ext>
            </a:extLst>
          </p:cNvPr>
          <p:cNvGrpSpPr/>
          <p:nvPr/>
        </p:nvGrpSpPr>
        <p:grpSpPr>
          <a:xfrm>
            <a:off x="6744182" y="4370251"/>
            <a:ext cx="1079143" cy="413835"/>
            <a:chOff x="7663629" y="3871045"/>
            <a:chExt cx="1079143" cy="413835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E5DA1311-9446-914B-8FCB-BB32C4E39AD2}"/>
                </a:ext>
              </a:extLst>
            </p:cNvPr>
            <p:cNvSpPr/>
            <p:nvPr/>
          </p:nvSpPr>
          <p:spPr>
            <a:xfrm>
              <a:off x="7715222" y="3871045"/>
              <a:ext cx="1008610" cy="41383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F150A90-72E7-C694-86DB-21E59A2B132F}"/>
                </a:ext>
              </a:extLst>
            </p:cNvPr>
            <p:cNvSpPr txBox="1"/>
            <p:nvPr/>
          </p:nvSpPr>
          <p:spPr>
            <a:xfrm>
              <a:off x="7663629" y="3916711"/>
              <a:ext cx="10791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16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30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秒以内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pic>
        <p:nvPicPr>
          <p:cNvPr id="27" name="図 26" descr="テーブルで食事をしている男性&#10;&#10;中程度の精度で自動的に生成された説明">
            <a:extLst>
              <a:ext uri="{FF2B5EF4-FFF2-40B4-BE49-F238E27FC236}">
                <a16:creationId xmlns:a16="http://schemas.microsoft.com/office/drawing/2014/main" id="{F4EEDCA9-A3C9-16F1-1341-852EF3AE04E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5757" y="3068097"/>
            <a:ext cx="1001340" cy="1104181"/>
          </a:xfrm>
          <a:prstGeom prst="rect">
            <a:avLst/>
          </a:prstGeom>
        </p:spPr>
      </p:pic>
      <p:pic>
        <p:nvPicPr>
          <p:cNvPr id="30" name="図 29" descr="料理をする男性&#10;&#10;中程度の精度で自動的に生成された説明">
            <a:extLst>
              <a:ext uri="{FF2B5EF4-FFF2-40B4-BE49-F238E27FC236}">
                <a16:creationId xmlns:a16="http://schemas.microsoft.com/office/drawing/2014/main" id="{3778C5EE-7881-8409-5A6C-12C426D1D9E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0673" y="4760261"/>
            <a:ext cx="1186829" cy="1186829"/>
          </a:xfrm>
          <a:prstGeom prst="rect">
            <a:avLst/>
          </a:prstGeom>
        </p:spPr>
      </p:pic>
      <p:pic>
        <p:nvPicPr>
          <p:cNvPr id="33" name="図 32" descr="ロゴ, 会社名&#10;&#10;自動的に生成された説明">
            <a:extLst>
              <a:ext uri="{FF2B5EF4-FFF2-40B4-BE49-F238E27FC236}">
                <a16:creationId xmlns:a16="http://schemas.microsoft.com/office/drawing/2014/main" id="{251C7211-32AE-F9B5-C28A-D5B16E0DB37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28772">
            <a:off x="3273669" y="3233145"/>
            <a:ext cx="518113" cy="932604"/>
          </a:xfrm>
          <a:prstGeom prst="rect">
            <a:avLst/>
          </a:prstGeom>
        </p:spPr>
      </p:pic>
      <p:pic>
        <p:nvPicPr>
          <p:cNvPr id="34" name="図 33" descr="ロゴ, 会社名&#10;&#10;自動的に生成された説明">
            <a:extLst>
              <a:ext uri="{FF2B5EF4-FFF2-40B4-BE49-F238E27FC236}">
                <a16:creationId xmlns:a16="http://schemas.microsoft.com/office/drawing/2014/main" id="{97D20DA1-73F8-79F1-5315-23C4D8F633F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28772">
            <a:off x="3273669" y="5021604"/>
            <a:ext cx="518113" cy="932604"/>
          </a:xfrm>
          <a:prstGeom prst="rect">
            <a:avLst/>
          </a:prstGeom>
        </p:spPr>
      </p:pic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87146209-6B5E-8B68-DA25-21290520B7D0}"/>
              </a:ext>
            </a:extLst>
          </p:cNvPr>
          <p:cNvGrpSpPr/>
          <p:nvPr/>
        </p:nvGrpSpPr>
        <p:grpSpPr>
          <a:xfrm>
            <a:off x="343243" y="833071"/>
            <a:ext cx="1617751" cy="409783"/>
            <a:chOff x="545526" y="1170479"/>
            <a:chExt cx="1617751" cy="409783"/>
          </a:xfrm>
        </p:grpSpPr>
        <p:pic>
          <p:nvPicPr>
            <p:cNvPr id="38" name="図 37" descr="図形, 四角形&#10;&#10;自動的に生成された説明">
              <a:extLst>
                <a:ext uri="{FF2B5EF4-FFF2-40B4-BE49-F238E27FC236}">
                  <a16:creationId xmlns:a16="http://schemas.microsoft.com/office/drawing/2014/main" id="{7262BE7E-440E-DA66-786A-40541A444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B41CDF86-4936-404A-969D-A9ACC14BE508}"/>
                </a:ext>
              </a:extLst>
            </p:cNvPr>
            <p:cNvSpPr/>
            <p:nvPr/>
          </p:nvSpPr>
          <p:spPr>
            <a:xfrm>
              <a:off x="618657" y="1238367"/>
              <a:ext cx="1463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導入背景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(</a:t>
              </a:r>
              <a:r>
                <a:rPr kumimoji="1" lang="en-US" altLang="ja-JP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課題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)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DAB712ED-586F-E4C5-8C80-1705F534E376}"/>
              </a:ext>
            </a:extLst>
          </p:cNvPr>
          <p:cNvGrpSpPr/>
          <p:nvPr/>
        </p:nvGrpSpPr>
        <p:grpSpPr>
          <a:xfrm>
            <a:off x="6712197" y="826200"/>
            <a:ext cx="1640994" cy="409783"/>
            <a:chOff x="545526" y="1170479"/>
            <a:chExt cx="1640994" cy="409783"/>
          </a:xfrm>
        </p:grpSpPr>
        <p:pic>
          <p:nvPicPr>
            <p:cNvPr id="42" name="図 41" descr="図形, 四角形&#10;&#10;自動的に生成された説明">
              <a:extLst>
                <a:ext uri="{FF2B5EF4-FFF2-40B4-BE49-F238E27FC236}">
                  <a16:creationId xmlns:a16="http://schemas.microsoft.com/office/drawing/2014/main" id="{91B7B562-C325-8205-AC24-4742E20D29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34B60550-045A-0871-A3E7-C7A2113410E9}"/>
                </a:ext>
              </a:extLst>
            </p:cNvPr>
            <p:cNvSpPr/>
            <p:nvPr/>
          </p:nvSpPr>
          <p:spPr>
            <a:xfrm>
              <a:off x="565563" y="1238367"/>
              <a:ext cx="16209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担当者様</a:t>
              </a: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の声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57962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A313995C069AB4DB591D00E56ADBBAC" ma:contentTypeVersion="16" ma:contentTypeDescription="新しいドキュメントを作成します。" ma:contentTypeScope="" ma:versionID="268352c6408381edaa5f04d261301d10">
  <xsd:schema xmlns:xsd="http://www.w3.org/2001/XMLSchema" xmlns:xs="http://www.w3.org/2001/XMLSchema" xmlns:p="http://schemas.microsoft.com/office/2006/metadata/properties" xmlns:ns2="e328f08b-3499-495b-99a4-4b1f3ffc5be9" xmlns:ns3="b90e4c5d-0ed4-458f-abd8-4800e94b7842" targetNamespace="http://schemas.microsoft.com/office/2006/metadata/properties" ma:root="true" ma:fieldsID="6ac19418ee909fbb8338f82c2da64161" ns2:_="" ns3:_="">
    <xsd:import namespace="e328f08b-3499-495b-99a4-4b1f3ffc5be9"/>
    <xsd:import namespace="b90e4c5d-0ed4-458f-abd8-4800e94b78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8f08b-3499-495b-99a4-4b1f3ffc5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b36e8ec-0a94-410c-a8aa-2e5263ae05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e4c5d-0ed4-458f-abd8-4800e94b78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4295c56-fe0c-4e3f-bfd9-26dffbb2c021}" ma:internalName="TaxCatchAll" ma:showField="CatchAllData" ma:web="b90e4c5d-0ed4-458f-abd8-4800e94b78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A744DC-5D44-42D7-BE24-33EB063A37D6}"/>
</file>

<file path=customXml/itemProps2.xml><?xml version="1.0" encoding="utf-8"?>
<ds:datastoreItem xmlns:ds="http://schemas.openxmlformats.org/officeDocument/2006/customXml" ds:itemID="{57189299-08B0-4006-95ED-1889AC1CFA65}"/>
</file>

<file path=docProps/app.xml><?xml version="1.0" encoding="utf-8"?>
<Properties xmlns="http://schemas.openxmlformats.org/officeDocument/2006/extended-properties" xmlns:vt="http://schemas.openxmlformats.org/officeDocument/2006/docPropsVTypes">
  <TotalTime>2036</TotalTime>
  <Words>147</Words>
  <Application>Microsoft Macintosh PowerPoint</Application>
  <PresentationFormat>ワイド画面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Calibri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neo sai7037</dc:creator>
  <cp:lastModifiedBy>EndoYuka</cp:lastModifiedBy>
  <cp:revision>40</cp:revision>
  <dcterms:created xsi:type="dcterms:W3CDTF">2023-06-26T02:55:59Z</dcterms:created>
  <dcterms:modified xsi:type="dcterms:W3CDTF">2023-07-04T07:37:14Z</dcterms:modified>
</cp:coreProperties>
</file>