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3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3F7F8"/>
    <a:srgbClr val="4F81BD"/>
    <a:srgbClr val="39A44A"/>
    <a:srgbClr val="FF9900"/>
    <a:srgbClr val="404040"/>
    <a:srgbClr val="002060"/>
    <a:srgbClr val="5B9BD5"/>
    <a:srgbClr val="B1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34" autoAdjust="0"/>
    <p:restoredTop sz="91361"/>
  </p:normalViewPr>
  <p:slideViewPr>
    <p:cSldViewPr snapToGrid="0">
      <p:cViewPr varScale="1">
        <p:scale>
          <a:sx n="116" d="100"/>
          <a:sy n="116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AFF37-7CF1-467D-AEB4-71D5344C5150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715A2-A4C8-45CD-B85F-40275EBAF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3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1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2F097-103F-487D-9F2A-B5D2B1FD5A22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311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91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DBD04-5A1F-47F8-B014-FC29268E7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7DB169-213D-4F18-91E9-A41C35B2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327195-E5F0-446B-BDFE-431F2FA7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61F95-4390-4441-B9BE-1214570B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A214A-82A3-4A67-99D1-41A0244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4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7262A-1DD7-4370-80EB-355D90B9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2F9BD2-F8D2-4246-AA5B-C79E611FF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0F8B7-2A85-46F5-9220-213D7757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75324-82C1-4A14-A35A-68C1D9EE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A7CC65-E18B-46F3-83EA-056AB367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311A62-AB87-42AD-9D87-B0A011C3E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915DAC-9C1C-4E79-8FD4-376A9A223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69E544-A40C-444C-9DF5-0FAE7123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E5DE6C-3E6A-4925-A090-2F10BBBAE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971C0A-3467-46B2-890C-68F9681AC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5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3ADDD-71E2-4AD5-99EE-639927A5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624FB0-C94E-4072-9BEB-9BD419BFD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BDF8A7-AD28-43E9-926F-97A0F3A5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BF6AC-E9FA-472E-BA0E-9DF8B3E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D5826-7D15-437B-8D4F-68B74E26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47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70691-FE4B-4E97-8278-826BC1FA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7DBD55-3325-4AB5-BA6F-9749606DF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7CB11-64FD-4736-9944-050AE850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BA9FB0-2C4B-4FFB-990F-E770BBE8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96CA6-8F50-4083-8EB4-4B080AF8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5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AE1702-D03F-41C9-A165-131A2BDF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9D6D2E-28EA-428F-90D0-314E6C785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2F18B7-D2ED-4AF7-938F-8B5A39E87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A4D96-DCF9-4C8B-9D02-D481C1AD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5D4042-A8EC-4E9D-B1CB-1F9ACAFF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9482CA-1B40-4F06-8501-5710EDDF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0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0CA2D-6B4E-4704-B885-CB403E5E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B44DF0-7E7A-4D14-88A9-E9F41EC71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C29A8D-DCF4-4100-AF2B-420409230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F60117-1EED-45C8-84CC-DC8DBB51D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74925B-354B-4C3B-9555-357662C86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E1552-20C4-41AB-B96A-2C528E4A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D06477-86B2-4139-AFE0-09FFB74D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B641D2-AE04-426B-9B7F-748B1614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90B39-B554-4CED-80FC-FABC526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816D76-16D8-451C-BB10-7B3CA61A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412AE0-E5A3-48A4-8522-186743FC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B4ECC7-4C4A-41C2-B390-3BF74695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0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423F88-1B2B-4D94-969D-B03A9D27E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3CA0E3-681D-4A06-9365-2DC37E12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29FD7B-91F5-4750-AC9A-E1465E6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79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4FF34-81D4-48D9-98A1-625B130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98C36D-E26E-454D-9FC8-E4F2AE1D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9C37ED-F3C6-4877-99EF-DD965A3DF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DAB1FF-A69C-4914-AB7C-BB3EA07E9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227BC-A6DD-4BE2-BEB6-B6ED578C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71C1FB-CE60-4A63-A077-7734F7D7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7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C3821-6E61-4155-A8DA-80C58AEF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69F386-AFA8-44DB-9BC7-2833D3ACA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6B24AA-A35C-47E7-A473-859D8BDE4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163B31-F2E0-452F-8E5E-93558109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670C84-1DBD-4861-9B29-FE13A450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F08A-E635-4C44-BDF8-C6ACF4AF6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9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631689C-A431-4FDB-AC37-3AC05A37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90B1E2-8CED-4A53-8510-E46933477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E269D-CCA6-41C9-BD75-46FF465D0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E6FF8-4FDF-4DB9-8D3E-7466DE04E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044481-154D-4A0C-A267-096071010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99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emf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 descr="図形, 四角形&#10;&#10;自動的に生成された説明">
            <a:extLst>
              <a:ext uri="{FF2B5EF4-FFF2-40B4-BE49-F238E27FC236}">
                <a16:creationId xmlns:a16="http://schemas.microsoft.com/office/drawing/2014/main" id="{4B2E0258-FFB7-8679-40F0-A15D54EB49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60000">
            <a:off x="749708" y="4537218"/>
            <a:ext cx="1020899" cy="368300"/>
          </a:xfrm>
          <a:prstGeom prst="rect">
            <a:avLst/>
          </a:prstGeom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06C755E-9863-DB46-68FD-48B465509756}"/>
              </a:ext>
            </a:extLst>
          </p:cNvPr>
          <p:cNvSpPr/>
          <p:nvPr/>
        </p:nvSpPr>
        <p:spPr>
          <a:xfrm>
            <a:off x="855621" y="4559632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導入後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4" name="星: 10 pt 53">
            <a:extLst>
              <a:ext uri="{FF2B5EF4-FFF2-40B4-BE49-F238E27FC236}">
                <a16:creationId xmlns:a16="http://schemas.microsoft.com/office/drawing/2014/main" id="{6E94B6DB-6C04-DACF-253C-F9AD071F61B0}"/>
              </a:ext>
            </a:extLst>
          </p:cNvPr>
          <p:cNvSpPr/>
          <p:nvPr/>
        </p:nvSpPr>
        <p:spPr>
          <a:xfrm>
            <a:off x="1777610" y="3943433"/>
            <a:ext cx="1544768" cy="1647468"/>
          </a:xfrm>
          <a:prstGeom prst="star10">
            <a:avLst>
              <a:gd name="adj" fmla="val 29787"/>
              <a:gd name="hf" fmla="val 10514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ABB428A-C911-7163-BFFA-3522368287D5}"/>
              </a:ext>
            </a:extLst>
          </p:cNvPr>
          <p:cNvSpPr txBox="1"/>
          <p:nvPr/>
        </p:nvSpPr>
        <p:spPr>
          <a:xfrm>
            <a:off x="2152184" y="4303537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不審者</a:t>
            </a:r>
            <a:endParaRPr lang="en-US" altLang="ja-JP" sz="1600" b="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侵入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4" name="楕円 23">
            <a:extLst>
              <a:ext uri="{FF2B5EF4-FFF2-40B4-BE49-F238E27FC236}">
                <a16:creationId xmlns:a16="http://schemas.microsoft.com/office/drawing/2014/main" id="{951C2C31-89A5-91E4-A56E-3BBD6886E470}"/>
              </a:ext>
            </a:extLst>
          </p:cNvPr>
          <p:cNvSpPr/>
          <p:nvPr/>
        </p:nvSpPr>
        <p:spPr>
          <a:xfrm>
            <a:off x="4290916" y="4052348"/>
            <a:ext cx="1456414" cy="1456414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9E1033D-5B2C-F034-7D98-EE2AF818F610}"/>
              </a:ext>
            </a:extLst>
          </p:cNvPr>
          <p:cNvSpPr txBox="1"/>
          <p:nvPr/>
        </p:nvSpPr>
        <p:spPr>
          <a:xfrm>
            <a:off x="4497783" y="4248038"/>
            <a:ext cx="1231106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監視カメラ</a:t>
            </a:r>
          </a:p>
        </p:txBody>
      </p:sp>
      <p:pic>
        <p:nvPicPr>
          <p:cNvPr id="76" name="図 75">
            <a:extLst>
              <a:ext uri="{FF2B5EF4-FFF2-40B4-BE49-F238E27FC236}">
                <a16:creationId xmlns:a16="http://schemas.microsoft.com/office/drawing/2014/main" id="{AC5DF9C4-D733-2B7F-A9DF-069F27D7C18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75361">
            <a:off x="4310251" y="4546879"/>
            <a:ext cx="670429" cy="45411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01D7005F-22C1-DB70-8062-AC7EA92E383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972824" y="4864910"/>
            <a:ext cx="661501" cy="454110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AD82D-B815-4AA5-B389-DDB373F84E45}"/>
              </a:ext>
            </a:extLst>
          </p:cNvPr>
          <p:cNvSpPr/>
          <p:nvPr/>
        </p:nvSpPr>
        <p:spPr>
          <a:xfrm>
            <a:off x="-13149" y="6761481"/>
            <a:ext cx="12192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F09130A3-D7AA-4C1F-B7E2-F6231D79D410}"/>
              </a:ext>
            </a:extLst>
          </p:cNvPr>
          <p:cNvSpPr/>
          <p:nvPr/>
        </p:nvSpPr>
        <p:spPr>
          <a:xfrm>
            <a:off x="53268" y="6747621"/>
            <a:ext cx="1771319" cy="1077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Copyright© 2020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TowerHeartSolutions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711D6C8-4069-5048-7DC7-F25CB802E988}"/>
              </a:ext>
            </a:extLst>
          </p:cNvPr>
          <p:cNvSpPr/>
          <p:nvPr/>
        </p:nvSpPr>
        <p:spPr>
          <a:xfrm>
            <a:off x="1072274" y="57764"/>
            <a:ext cx="66684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導入事例</a:t>
            </a:r>
            <a:endParaRPr kumimoji="1" lang="ja-JP" altLang="en-US" sz="1200" b="1" i="0" u="none" strike="noStrike" kern="1200" cap="none" spc="100" normalizeH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4726A368-621D-47A3-9E6E-458A482B920F}"/>
              </a:ext>
            </a:extLst>
          </p:cNvPr>
          <p:cNvSpPr/>
          <p:nvPr/>
        </p:nvSpPr>
        <p:spPr>
          <a:xfrm flipV="1">
            <a:off x="269072" y="660215"/>
            <a:ext cx="11592000" cy="57600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3" name="図 322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1E9E32BB-3E99-CC5E-43DF-69F847573D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130" y="53108"/>
            <a:ext cx="651378" cy="517483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A78550-E501-9A35-9676-BA206CDC407E}"/>
              </a:ext>
            </a:extLst>
          </p:cNvPr>
          <p:cNvSpPr/>
          <p:nvPr/>
        </p:nvSpPr>
        <p:spPr>
          <a:xfrm>
            <a:off x="974508" y="219060"/>
            <a:ext cx="6275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防犯カメラ・エレベータ故障等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C4EE8C-E5FF-D99E-4B6D-4F4787D30BB0}"/>
              </a:ext>
            </a:extLst>
          </p:cNvPr>
          <p:cNvSpPr txBox="1"/>
          <p:nvPr/>
        </p:nvSpPr>
        <p:spPr>
          <a:xfrm>
            <a:off x="9223843" y="71832"/>
            <a:ext cx="2606375" cy="476726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tIns="0" bIns="0" rtlCol="0">
            <a:spAutoFit/>
          </a:bodyPr>
          <a:lstStyle/>
          <a:p>
            <a:r>
              <a:rPr kumimoji="1" lang="ja-JP" altLang="en-US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事例</a:t>
            </a:r>
            <a:r>
              <a:rPr kumimoji="1"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.117</a:t>
            </a:r>
          </a:p>
          <a:p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大手小売メーカ／</a:t>
            </a:r>
            <a:r>
              <a:rPr lang="ja-JP" altLang="en-US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売上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600億</a:t>
            </a:r>
            <a:endParaRPr kumimoji="1" lang="ja-JP" altLang="en-US" sz="1400" b="1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AE83C18-E26B-9A3E-C332-9CD46F0C2F90}"/>
              </a:ext>
            </a:extLst>
          </p:cNvPr>
          <p:cNvSpPr txBox="1"/>
          <p:nvPr/>
        </p:nvSpPr>
        <p:spPr>
          <a:xfrm>
            <a:off x="462538" y="949307"/>
            <a:ext cx="6056076" cy="1328814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>
            <a:defPPr>
              <a:defRPr lang="ja-JP"/>
            </a:defPPr>
            <a:lvl1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 sz="1400">
                <a:solidFill>
                  <a:srgbClr val="404040"/>
                </a:solidFill>
              </a:defRPr>
            </a:lvl1pPr>
          </a:lstStyle>
          <a:p>
            <a:r>
              <a:rPr lang="ja-JP" altLang="en-US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工場敷地内に不審者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が入っていたが、気付くのが遅れた。</a:t>
            </a:r>
            <a:b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（特に被害はなかったので大事には至らず）</a:t>
            </a: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屋外の</a:t>
            </a:r>
            <a:r>
              <a:rPr lang="ja-JP" altLang="en-US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監視カメラ</a:t>
            </a:r>
            <a:r>
              <a:rPr lang="en-US" altLang="ja-JP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</a:t>
            </a:r>
            <a:r>
              <a:rPr lang="ja-JP" altLang="en-US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数台の緊急連絡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をメルコルと連携。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274CC45-7444-7F37-3784-77D504BA8537}"/>
              </a:ext>
            </a:extLst>
          </p:cNvPr>
          <p:cNvSpPr txBox="1"/>
          <p:nvPr/>
        </p:nvSpPr>
        <p:spPr>
          <a:xfrm>
            <a:off x="6925912" y="1059265"/>
            <a:ext cx="4935160" cy="1042778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>
            <a:defPPr>
              <a:defRPr lang="ja-JP"/>
            </a:defPPr>
            <a:lvl1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 sz="1400">
                <a:solidFill>
                  <a:srgbClr val="404040"/>
                </a:solidFill>
              </a:defRPr>
            </a:lvl1pPr>
          </a:lstStyle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不審者検知が電話通知されるようになり、セキュリティが高まりました！また即時対応も可能となりました。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0E6B9B85-562C-98B3-FA7F-2AAAEB5EE046}"/>
              </a:ext>
            </a:extLst>
          </p:cNvPr>
          <p:cNvGrpSpPr/>
          <p:nvPr/>
        </p:nvGrpSpPr>
        <p:grpSpPr>
          <a:xfrm>
            <a:off x="6584093" y="1683400"/>
            <a:ext cx="321102" cy="264298"/>
            <a:chOff x="3192478" y="3018199"/>
            <a:chExt cx="520574" cy="443620"/>
          </a:xfrm>
        </p:grpSpPr>
        <p:sp>
          <p:nvSpPr>
            <p:cNvPr id="27" name="二等辺三角形 14">
              <a:extLst>
                <a:ext uri="{FF2B5EF4-FFF2-40B4-BE49-F238E27FC236}">
                  <a16:creationId xmlns:a16="http://schemas.microsoft.com/office/drawing/2014/main" id="{44E75307-B6E4-BCEC-C758-D5935C97D2F4}"/>
                </a:ext>
              </a:extLst>
            </p:cNvPr>
            <p:cNvSpPr/>
            <p:nvPr/>
          </p:nvSpPr>
          <p:spPr>
            <a:xfrm rot="5400000">
              <a:off x="3159659" y="3051018"/>
              <a:ext cx="443620" cy="377982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28" name="二等辺三角形 15">
              <a:extLst>
                <a:ext uri="{FF2B5EF4-FFF2-40B4-BE49-F238E27FC236}">
                  <a16:creationId xmlns:a16="http://schemas.microsoft.com/office/drawing/2014/main" id="{62A5FF48-1616-8375-00E9-46CFE91CEC0F}"/>
                </a:ext>
              </a:extLst>
            </p:cNvPr>
            <p:cNvSpPr/>
            <p:nvPr/>
          </p:nvSpPr>
          <p:spPr>
            <a:xfrm rot="5400000">
              <a:off x="3365059" y="3094000"/>
              <a:ext cx="410801" cy="285184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pic>
        <p:nvPicPr>
          <p:cNvPr id="29" name="図 28" descr="スーツを着た男性&#10;&#10;自動的に生成された説明">
            <a:extLst>
              <a:ext uri="{FF2B5EF4-FFF2-40B4-BE49-F238E27FC236}">
                <a16:creationId xmlns:a16="http://schemas.microsoft.com/office/drawing/2014/main" id="{BE8B52A7-0AC9-15DE-4D6B-735E21622C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812451" y="832322"/>
            <a:ext cx="917011" cy="611342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56240EE-9AC2-040D-B924-ECF048FCDDD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2980" y="4582953"/>
            <a:ext cx="673051" cy="553776"/>
          </a:xfrm>
          <a:prstGeom prst="rect">
            <a:avLst/>
          </a:prstGeom>
        </p:spPr>
      </p:pic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3DBC1B1A-9605-B9BD-1FF8-0E35C44E0C9F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5725830" y="4859841"/>
            <a:ext cx="1317150" cy="0"/>
          </a:xfrm>
          <a:prstGeom prst="straightConnector1">
            <a:avLst/>
          </a:prstGeom>
          <a:ln w="28575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200AFED-2A2B-BD88-FBDB-919B633338C3}"/>
              </a:ext>
            </a:extLst>
          </p:cNvPr>
          <p:cNvGrpSpPr/>
          <p:nvPr/>
        </p:nvGrpSpPr>
        <p:grpSpPr>
          <a:xfrm>
            <a:off x="6094970" y="4555823"/>
            <a:ext cx="502233" cy="567335"/>
            <a:chOff x="4561224" y="2961932"/>
            <a:chExt cx="137121" cy="169063"/>
          </a:xfrm>
        </p:grpSpPr>
        <p:sp>
          <p:nvSpPr>
            <p:cNvPr id="45" name="平行四辺形 44">
              <a:extLst>
                <a:ext uri="{FF2B5EF4-FFF2-40B4-BE49-F238E27FC236}">
                  <a16:creationId xmlns:a16="http://schemas.microsoft.com/office/drawing/2014/main" id="{A75844D4-FFB0-A839-DB69-D6F8527B0096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6F826595-2C06-AC55-E5B8-57F8678EF4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" r="4764"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C4F57E0-01CD-5D0C-07D2-EBCD3582457F}"/>
              </a:ext>
            </a:extLst>
          </p:cNvPr>
          <p:cNvSpPr txBox="1"/>
          <p:nvPr/>
        </p:nvSpPr>
        <p:spPr>
          <a:xfrm>
            <a:off x="5910503" y="434573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FF99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メール通知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E3E85AC-9D3F-C884-0673-A6FBDB68C50B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7716031" y="4859841"/>
            <a:ext cx="1154757" cy="0"/>
          </a:xfrm>
          <a:prstGeom prst="straightConnector1">
            <a:avLst/>
          </a:prstGeom>
          <a:ln w="28575">
            <a:solidFill>
              <a:srgbClr val="4F81B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987D792C-BAB3-7C7C-55A2-5495EB167985}"/>
              </a:ext>
            </a:extLst>
          </p:cNvPr>
          <p:cNvGrpSpPr/>
          <p:nvPr/>
        </p:nvGrpSpPr>
        <p:grpSpPr>
          <a:xfrm>
            <a:off x="8047854" y="4582017"/>
            <a:ext cx="398340" cy="541142"/>
            <a:chOff x="7336391" y="2951822"/>
            <a:chExt cx="232247" cy="315506"/>
          </a:xfrm>
        </p:grpSpPr>
        <p:sp>
          <p:nvSpPr>
            <p:cNvPr id="50" name="平行四辺形 193">
              <a:extLst>
                <a:ext uri="{FF2B5EF4-FFF2-40B4-BE49-F238E27FC236}">
                  <a16:creationId xmlns:a16="http://schemas.microsoft.com/office/drawing/2014/main" id="{34F00DC7-46D7-AC51-D277-93A8B04D7A20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12E3D0CB-B7B0-C1FD-7C36-23C462658A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1E89E8F-CC45-A2DE-7DC1-55D42CC5E817}"/>
              </a:ext>
            </a:extLst>
          </p:cNvPr>
          <p:cNvSpPr txBox="1"/>
          <p:nvPr/>
        </p:nvSpPr>
        <p:spPr>
          <a:xfrm>
            <a:off x="7854801" y="434573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電話通知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9BC8653-FD40-24C9-D515-CC1FAA28DE2D}"/>
              </a:ext>
            </a:extLst>
          </p:cNvPr>
          <p:cNvSpPr txBox="1"/>
          <p:nvPr/>
        </p:nvSpPr>
        <p:spPr>
          <a:xfrm>
            <a:off x="9223843" y="4021563"/>
            <a:ext cx="615553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17B7C3B-BD35-6D2A-936E-5301E3309501}"/>
              </a:ext>
            </a:extLst>
          </p:cNvPr>
          <p:cNvSpPr txBox="1"/>
          <p:nvPr/>
        </p:nvSpPr>
        <p:spPr>
          <a:xfrm>
            <a:off x="9195662" y="2256088"/>
            <a:ext cx="615553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62" name="図 61" descr="図形, 四角形&#10;&#10;自動的に生成された説明">
            <a:extLst>
              <a:ext uri="{FF2B5EF4-FFF2-40B4-BE49-F238E27FC236}">
                <a16:creationId xmlns:a16="http://schemas.microsoft.com/office/drawing/2014/main" id="{C294CCAD-5300-C133-13F2-9E5254DFE8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60000">
            <a:off x="749707" y="2827558"/>
            <a:ext cx="1020899" cy="368300"/>
          </a:xfrm>
          <a:prstGeom prst="rect">
            <a:avLst/>
          </a:prstGeom>
        </p:spPr>
      </p:pic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9319A36-BCD1-52BD-9107-603CCB26FF2F}"/>
              </a:ext>
            </a:extLst>
          </p:cNvPr>
          <p:cNvSpPr/>
          <p:nvPr/>
        </p:nvSpPr>
        <p:spPr>
          <a:xfrm>
            <a:off x="855621" y="2849972"/>
            <a:ext cx="819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導入前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1D09C0C8-3E73-888B-EB3E-FEBDCD99AD8A}"/>
              </a:ext>
            </a:extLst>
          </p:cNvPr>
          <p:cNvCxnSpPr>
            <a:cxnSpLocks/>
          </p:cNvCxnSpPr>
          <p:nvPr/>
        </p:nvCxnSpPr>
        <p:spPr>
          <a:xfrm>
            <a:off x="3229766" y="4876179"/>
            <a:ext cx="1067159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四角形: 角を丸くする 97">
            <a:extLst>
              <a:ext uri="{FF2B5EF4-FFF2-40B4-BE49-F238E27FC236}">
                <a16:creationId xmlns:a16="http://schemas.microsoft.com/office/drawing/2014/main" id="{B13237AC-27E7-4E5C-5552-AA2FCA3660E0}"/>
              </a:ext>
            </a:extLst>
          </p:cNvPr>
          <p:cNvSpPr/>
          <p:nvPr/>
        </p:nvSpPr>
        <p:spPr>
          <a:xfrm>
            <a:off x="10339321" y="4614715"/>
            <a:ext cx="1655384" cy="642396"/>
          </a:xfrm>
          <a:prstGeom prst="wedgeRoundRectCallout">
            <a:avLst>
              <a:gd name="adj1" fmla="val -66609"/>
              <a:gd name="adj2" fmla="val -2371"/>
              <a:gd name="adj3" fmla="val 16667"/>
            </a:avLst>
          </a:prstGeom>
          <a:solidFill>
            <a:srgbClr val="FFC000">
              <a:alpha val="50014"/>
            </a:srgbClr>
          </a:solidFill>
        </p:spPr>
        <p:txBody>
          <a:bodyPr wrap="square" lIns="72000" tIns="72000" rIns="72000" bIns="3600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敷地内の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prstClr val="black">
                    <a:lumMod val="75000"/>
                    <a:lumOff val="2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セキュリティリスクの低減と敏速な対応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78" name="図 77">
            <a:extLst>
              <a:ext uri="{FF2B5EF4-FFF2-40B4-BE49-F238E27FC236}">
                <a16:creationId xmlns:a16="http://schemas.microsoft.com/office/drawing/2014/main" id="{9814009D-8826-492A-B0D1-3DD89BCFA9D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8891" y="4844246"/>
            <a:ext cx="404074" cy="730834"/>
          </a:xfrm>
          <a:prstGeom prst="rect">
            <a:avLst/>
          </a:prstGeom>
        </p:spPr>
      </p:pic>
      <p:pic>
        <p:nvPicPr>
          <p:cNvPr id="80" name="図 79" descr="スーツを着た男性&#10;&#10;自動的に生成された説明">
            <a:extLst>
              <a:ext uri="{FF2B5EF4-FFF2-40B4-BE49-F238E27FC236}">
                <a16:creationId xmlns:a16="http://schemas.microsoft.com/office/drawing/2014/main" id="{04BA1219-B7A5-4F83-1601-44017E080CF4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5263" y="4417315"/>
            <a:ext cx="1032712" cy="1019321"/>
          </a:xfrm>
          <a:prstGeom prst="rect">
            <a:avLst/>
          </a:prstGeom>
        </p:spPr>
      </p:pic>
      <p:sp>
        <p:nvSpPr>
          <p:cNvPr id="82" name="星: 10 pt 53">
            <a:extLst>
              <a:ext uri="{FF2B5EF4-FFF2-40B4-BE49-F238E27FC236}">
                <a16:creationId xmlns:a16="http://schemas.microsoft.com/office/drawing/2014/main" id="{B33403D0-A5CC-0444-99D6-AB65B273EB11}"/>
              </a:ext>
            </a:extLst>
          </p:cNvPr>
          <p:cNvSpPr/>
          <p:nvPr/>
        </p:nvSpPr>
        <p:spPr>
          <a:xfrm>
            <a:off x="1777610" y="2183213"/>
            <a:ext cx="1544768" cy="1647468"/>
          </a:xfrm>
          <a:prstGeom prst="star10">
            <a:avLst>
              <a:gd name="adj" fmla="val 29787"/>
              <a:gd name="hf" fmla="val 10514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8C505DA2-1A90-D7B1-89B5-DE88C2CF8321}"/>
              </a:ext>
            </a:extLst>
          </p:cNvPr>
          <p:cNvSpPr txBox="1"/>
          <p:nvPr/>
        </p:nvSpPr>
        <p:spPr>
          <a:xfrm>
            <a:off x="2152184" y="2543317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不審者</a:t>
            </a:r>
            <a:endParaRPr lang="en-US" altLang="ja-JP" sz="1600" b="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侵入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E847522D-D0FC-C9BB-6F67-E9CC22A396D7}"/>
              </a:ext>
            </a:extLst>
          </p:cNvPr>
          <p:cNvCxnSpPr>
            <a:cxnSpLocks/>
          </p:cNvCxnSpPr>
          <p:nvPr/>
        </p:nvCxnSpPr>
        <p:spPr>
          <a:xfrm>
            <a:off x="3302670" y="3084026"/>
            <a:ext cx="98824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図 84">
            <a:extLst>
              <a:ext uri="{FF2B5EF4-FFF2-40B4-BE49-F238E27FC236}">
                <a16:creationId xmlns:a16="http://schemas.microsoft.com/office/drawing/2014/main" id="{523BF9ED-4D88-CC72-337A-98BE4652C47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8891" y="3084026"/>
            <a:ext cx="404074" cy="730834"/>
          </a:xfrm>
          <a:prstGeom prst="rect">
            <a:avLst/>
          </a:prstGeom>
        </p:spPr>
      </p:pic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EA6BD88-4B0E-A76B-59E4-A797EF5431D7}"/>
              </a:ext>
            </a:extLst>
          </p:cNvPr>
          <p:cNvSpPr txBox="1"/>
          <p:nvPr/>
        </p:nvSpPr>
        <p:spPr>
          <a:xfrm>
            <a:off x="6719303" y="2693610"/>
            <a:ext cx="1826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翌日まで気付かず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E4D6FEA-3167-C4C3-1B8A-86C416ADBCBB}"/>
              </a:ext>
            </a:extLst>
          </p:cNvPr>
          <p:cNvSpPr txBox="1"/>
          <p:nvPr/>
        </p:nvSpPr>
        <p:spPr>
          <a:xfrm>
            <a:off x="3488709" y="45714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感知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4ED22BF-85C5-C3E0-76DD-489200542664}"/>
              </a:ext>
            </a:extLst>
          </p:cNvPr>
          <p:cNvSpPr txBox="1"/>
          <p:nvPr/>
        </p:nvSpPr>
        <p:spPr>
          <a:xfrm>
            <a:off x="5957905" y="6004792"/>
            <a:ext cx="5958321" cy="504209"/>
          </a:xfrm>
          <a:prstGeom prst="roundRect">
            <a:avLst/>
          </a:prstGeom>
          <a:solidFill>
            <a:srgbClr val="F3F7F8"/>
          </a:solidFill>
          <a:effectLst>
            <a:outerShdw blurRad="25400" dist="25400" dir="2700000" algn="tl" rotWithShape="0">
              <a:prstClr val="black">
                <a:alpha val="19907"/>
              </a:prstClr>
            </a:outerShdw>
          </a:effectLst>
        </p:spPr>
        <p:txBody>
          <a:bodyPr wrap="square" lIns="180000" tIns="54000" rIns="72000" bIns="468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スーパーライト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lang="en-US" altLang="ja-JP" sz="1400" b="1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月払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 </a:t>
            </a:r>
            <a:r>
              <a:rPr lang="en-US" altLang="ja-JP" sz="2000" b="1" dirty="0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1,980</a:t>
            </a:r>
            <a:r>
              <a:rPr lang="en-US" altLang="ja-JP" sz="20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en-US" altLang="ja-JP" sz="1200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（年払いの場合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1,480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月換算）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CF3EF80F-CF95-CAC8-8C0F-954361C1F68E}"/>
              </a:ext>
            </a:extLst>
          </p:cNvPr>
          <p:cNvGrpSpPr/>
          <p:nvPr/>
        </p:nvGrpSpPr>
        <p:grpSpPr>
          <a:xfrm>
            <a:off x="4451484" y="6069745"/>
            <a:ext cx="1617751" cy="409783"/>
            <a:chOff x="3288167" y="6099164"/>
            <a:chExt cx="1617751" cy="409783"/>
          </a:xfrm>
        </p:grpSpPr>
        <p:pic>
          <p:nvPicPr>
            <p:cNvPr id="93" name="図 92" descr="図形, 四角形&#10;&#10;自動的に生成された説明">
              <a:extLst>
                <a:ext uri="{FF2B5EF4-FFF2-40B4-BE49-F238E27FC236}">
                  <a16:creationId xmlns:a16="http://schemas.microsoft.com/office/drawing/2014/main" id="{E4DAB52C-5DA1-F165-3F93-E39E6EAD8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438267">
              <a:off x="3288167" y="6099164"/>
              <a:ext cx="1617751" cy="409783"/>
            </a:xfrm>
            <a:prstGeom prst="rect">
              <a:avLst/>
            </a:prstGeom>
          </p:spPr>
        </p:pic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16363CA4-F2DA-FD47-A045-E300AB86B76A}"/>
                </a:ext>
              </a:extLst>
            </p:cNvPr>
            <p:cNvSpPr/>
            <p:nvPr/>
          </p:nvSpPr>
          <p:spPr>
            <a:xfrm>
              <a:off x="3417875" y="615151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ご利用プラン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5" name="楕円 23">
            <a:extLst>
              <a:ext uri="{FF2B5EF4-FFF2-40B4-BE49-F238E27FC236}">
                <a16:creationId xmlns:a16="http://schemas.microsoft.com/office/drawing/2014/main" id="{7AFC49FE-C142-CF82-0EC6-88DE69B47D1C}"/>
              </a:ext>
            </a:extLst>
          </p:cNvPr>
          <p:cNvSpPr/>
          <p:nvPr/>
        </p:nvSpPr>
        <p:spPr>
          <a:xfrm>
            <a:off x="4244617" y="2201880"/>
            <a:ext cx="1456414" cy="1456414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A94CC9-B0AA-A41C-12F0-E6241EAF7364}"/>
              </a:ext>
            </a:extLst>
          </p:cNvPr>
          <p:cNvSpPr txBox="1"/>
          <p:nvPr/>
        </p:nvSpPr>
        <p:spPr>
          <a:xfrm>
            <a:off x="4451484" y="2397570"/>
            <a:ext cx="1231106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監視カメラ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F41D794-86A6-5406-B886-EC9D4305D2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75361">
            <a:off x="4263952" y="2696411"/>
            <a:ext cx="670429" cy="45411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85C2EA1-A5B8-1F68-E73E-612D737090D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926525" y="3014442"/>
            <a:ext cx="661501" cy="45411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ADF52DC-BC46-4A3A-DE2D-ED14BCCE5414}"/>
              </a:ext>
            </a:extLst>
          </p:cNvPr>
          <p:cNvSpPr txBox="1"/>
          <p:nvPr/>
        </p:nvSpPr>
        <p:spPr>
          <a:xfrm>
            <a:off x="3466341" y="2708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感知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0AFE3089-868D-889D-2663-191D1E8E8EC7}"/>
              </a:ext>
            </a:extLst>
          </p:cNvPr>
          <p:cNvCxnSpPr>
            <a:cxnSpLocks/>
          </p:cNvCxnSpPr>
          <p:nvPr/>
        </p:nvCxnSpPr>
        <p:spPr>
          <a:xfrm>
            <a:off x="5669687" y="3069817"/>
            <a:ext cx="3207449" cy="0"/>
          </a:xfrm>
          <a:prstGeom prst="straightConnector1">
            <a:avLst/>
          </a:prstGeom>
          <a:ln w="28575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0D81A82-8FFF-BA68-1013-F4B57B4377B0}"/>
              </a:ext>
            </a:extLst>
          </p:cNvPr>
          <p:cNvGrpSpPr/>
          <p:nvPr/>
        </p:nvGrpSpPr>
        <p:grpSpPr>
          <a:xfrm>
            <a:off x="5957905" y="2747475"/>
            <a:ext cx="502233" cy="567335"/>
            <a:chOff x="4561224" y="2961932"/>
            <a:chExt cx="137121" cy="169063"/>
          </a:xfrm>
        </p:grpSpPr>
        <p:sp>
          <p:nvSpPr>
            <p:cNvPr id="32" name="平行四辺形 31">
              <a:extLst>
                <a:ext uri="{FF2B5EF4-FFF2-40B4-BE49-F238E27FC236}">
                  <a16:creationId xmlns:a16="http://schemas.microsoft.com/office/drawing/2014/main" id="{347EC9B0-28F4-1432-7AB7-C36D692DAFA4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4A8338B9-D86D-7839-A609-E5CAA86B21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" r="4764"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C7C8AD68-8655-9FB8-E0E1-9BCA1D68DEDB}"/>
              </a:ext>
            </a:extLst>
          </p:cNvPr>
          <p:cNvCxnSpPr>
            <a:cxnSpLocks/>
          </p:cNvCxnSpPr>
          <p:nvPr/>
        </p:nvCxnSpPr>
        <p:spPr>
          <a:xfrm>
            <a:off x="3229766" y="5508762"/>
            <a:ext cx="5646076" cy="0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E522899-0117-7077-F6B3-64B0C1C26010}"/>
              </a:ext>
            </a:extLst>
          </p:cNvPr>
          <p:cNvSpPr txBox="1"/>
          <p:nvPr/>
        </p:nvSpPr>
        <p:spPr>
          <a:xfrm>
            <a:off x="8068130" y="51863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対応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2A224CD5-20B4-AA37-0752-D0B2B547BCA4}"/>
              </a:ext>
            </a:extLst>
          </p:cNvPr>
          <p:cNvGrpSpPr/>
          <p:nvPr/>
        </p:nvGrpSpPr>
        <p:grpSpPr>
          <a:xfrm>
            <a:off x="7663629" y="3871045"/>
            <a:ext cx="1079143" cy="413835"/>
            <a:chOff x="7663629" y="3871045"/>
            <a:chExt cx="1079143" cy="413835"/>
          </a:xfrm>
        </p:grpSpPr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480A0CAF-EC5C-45FB-E995-BBCD5D1D5550}"/>
                </a:ext>
              </a:extLst>
            </p:cNvPr>
            <p:cNvSpPr/>
            <p:nvPr/>
          </p:nvSpPr>
          <p:spPr>
            <a:xfrm>
              <a:off x="7715222" y="3871045"/>
              <a:ext cx="1008610" cy="41383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882621DA-24E3-ED4E-E17A-12DADBFE67D6}"/>
                </a:ext>
              </a:extLst>
            </p:cNvPr>
            <p:cNvSpPr txBox="1"/>
            <p:nvPr/>
          </p:nvSpPr>
          <p:spPr>
            <a:xfrm>
              <a:off x="7663629" y="3916711"/>
              <a:ext cx="10791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16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30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秒以内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1" name="爆発 2 10">
            <a:extLst>
              <a:ext uri="{FF2B5EF4-FFF2-40B4-BE49-F238E27FC236}">
                <a16:creationId xmlns:a16="http://schemas.microsoft.com/office/drawing/2014/main" id="{C4857D31-29BB-1B4E-079D-7E3B2C96AFA3}"/>
              </a:ext>
            </a:extLst>
          </p:cNvPr>
          <p:cNvSpPr/>
          <p:nvPr/>
        </p:nvSpPr>
        <p:spPr>
          <a:xfrm>
            <a:off x="9386741" y="2602242"/>
            <a:ext cx="744909" cy="543488"/>
          </a:xfrm>
          <a:prstGeom prst="irregularSeal2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2" name="図 11" descr="ノートパソコンを使用しているスーツを着た男性&#10;&#10;中程度の精度で自動的に生成された説明">
            <a:extLst>
              <a:ext uri="{FF2B5EF4-FFF2-40B4-BE49-F238E27FC236}">
                <a16:creationId xmlns:a16="http://schemas.microsoft.com/office/drawing/2014/main" id="{A8ECD491-CF25-720C-99E5-56B2B055C60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7977" y="2594439"/>
            <a:ext cx="1174570" cy="907004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BEAD30C-281A-A59B-9753-91676E09F29A}"/>
              </a:ext>
            </a:extLst>
          </p:cNvPr>
          <p:cNvGrpSpPr/>
          <p:nvPr/>
        </p:nvGrpSpPr>
        <p:grpSpPr>
          <a:xfrm>
            <a:off x="343243" y="827451"/>
            <a:ext cx="1617751" cy="409783"/>
            <a:chOff x="545526" y="1170479"/>
            <a:chExt cx="1617751" cy="409783"/>
          </a:xfrm>
        </p:grpSpPr>
        <p:pic>
          <p:nvPicPr>
            <p:cNvPr id="14" name="図 13" descr="図形, 四角形&#10;&#10;自動的に生成された説明">
              <a:extLst>
                <a:ext uri="{FF2B5EF4-FFF2-40B4-BE49-F238E27FC236}">
                  <a16:creationId xmlns:a16="http://schemas.microsoft.com/office/drawing/2014/main" id="{99BE98F6-C31B-176A-8436-31F4FCBBD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F2694E4-6984-732C-DF34-23FB47289EA1}"/>
                </a:ext>
              </a:extLst>
            </p:cNvPr>
            <p:cNvSpPr/>
            <p:nvPr/>
          </p:nvSpPr>
          <p:spPr>
            <a:xfrm>
              <a:off x="618657" y="1238367"/>
              <a:ext cx="1463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導入背景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kumimoji="1" lang="en-US" altLang="ja-JP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課題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)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59A9FB9-0CB5-7B43-BD31-ABDC15DDBC74}"/>
              </a:ext>
            </a:extLst>
          </p:cNvPr>
          <p:cNvGrpSpPr/>
          <p:nvPr/>
        </p:nvGrpSpPr>
        <p:grpSpPr>
          <a:xfrm>
            <a:off x="6712197" y="820580"/>
            <a:ext cx="1640994" cy="409783"/>
            <a:chOff x="545526" y="1170479"/>
            <a:chExt cx="1640994" cy="409783"/>
          </a:xfrm>
        </p:grpSpPr>
        <p:pic>
          <p:nvPicPr>
            <p:cNvPr id="18" name="図 17" descr="図形, 四角形&#10;&#10;自動的に生成された説明">
              <a:extLst>
                <a:ext uri="{FF2B5EF4-FFF2-40B4-BE49-F238E27FC236}">
                  <a16:creationId xmlns:a16="http://schemas.microsoft.com/office/drawing/2014/main" id="{BE6D1207-2D1A-C75E-31F9-B86A76CA6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E0DD88B0-0A02-05F7-BB8E-A898703CE252}"/>
                </a:ext>
              </a:extLst>
            </p:cNvPr>
            <p:cNvSpPr/>
            <p:nvPr/>
          </p:nvSpPr>
          <p:spPr>
            <a:xfrm>
              <a:off x="565563" y="1238367"/>
              <a:ext cx="16209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担当者様</a:t>
              </a: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の声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64222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313995C069AB4DB591D00E56ADBBAC" ma:contentTypeVersion="16" ma:contentTypeDescription="新しいドキュメントを作成します。" ma:contentTypeScope="" ma:versionID="268352c6408381edaa5f04d261301d10">
  <xsd:schema xmlns:xsd="http://www.w3.org/2001/XMLSchema" xmlns:xs="http://www.w3.org/2001/XMLSchema" xmlns:p="http://schemas.microsoft.com/office/2006/metadata/properties" xmlns:ns2="e328f08b-3499-495b-99a4-4b1f3ffc5be9" xmlns:ns3="b90e4c5d-0ed4-458f-abd8-4800e94b7842" targetNamespace="http://schemas.microsoft.com/office/2006/metadata/properties" ma:root="true" ma:fieldsID="6ac19418ee909fbb8338f82c2da64161" ns2:_="" ns3:_="">
    <xsd:import namespace="e328f08b-3499-495b-99a4-4b1f3ffc5be9"/>
    <xsd:import namespace="b90e4c5d-0ed4-458f-abd8-4800e94b78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8f08b-3499-495b-99a4-4b1f3ffc5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b36e8ec-0a94-410c-a8aa-2e5263ae05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e4c5d-0ed4-458f-abd8-4800e94b78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4295c56-fe0c-4e3f-bfd9-26dffbb2c021}" ma:internalName="TaxCatchAll" ma:showField="CatchAllData" ma:web="b90e4c5d-0ed4-458f-abd8-4800e94b78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E05A54-D184-4AD5-8986-FB6738C20E26}"/>
</file>

<file path=customXml/itemProps2.xml><?xml version="1.0" encoding="utf-8"?>
<ds:datastoreItem xmlns:ds="http://schemas.openxmlformats.org/officeDocument/2006/customXml" ds:itemID="{F8500F3C-B3FB-49C6-B544-393094871015}"/>
</file>

<file path=docProps/app.xml><?xml version="1.0" encoding="utf-8"?>
<Properties xmlns="http://schemas.openxmlformats.org/officeDocument/2006/extended-properties" xmlns:vt="http://schemas.openxmlformats.org/officeDocument/2006/docPropsVTypes">
  <TotalTime>2036</TotalTime>
  <Words>150</Words>
  <Application>Microsoft Macintosh PowerPoint</Application>
  <PresentationFormat>ワイド画面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Calibri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neo sai7037</dc:creator>
  <cp:lastModifiedBy>EndoYuka</cp:lastModifiedBy>
  <cp:revision>40</cp:revision>
  <dcterms:created xsi:type="dcterms:W3CDTF">2023-06-26T02:55:59Z</dcterms:created>
  <dcterms:modified xsi:type="dcterms:W3CDTF">2023-07-04T07:38:14Z</dcterms:modified>
</cp:coreProperties>
</file>